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85"/>
  </p:notesMasterIdLst>
  <p:sldIdLst>
    <p:sldId id="369" r:id="rId2"/>
    <p:sldId id="421" r:id="rId3"/>
    <p:sldId id="422" r:id="rId4"/>
    <p:sldId id="423" r:id="rId5"/>
    <p:sldId id="424" r:id="rId6"/>
    <p:sldId id="425" r:id="rId7"/>
    <p:sldId id="426" r:id="rId8"/>
    <p:sldId id="427" r:id="rId9"/>
    <p:sldId id="428" r:id="rId10"/>
    <p:sldId id="550" r:id="rId11"/>
    <p:sldId id="491" r:id="rId12"/>
    <p:sldId id="436" r:id="rId13"/>
    <p:sldId id="492" r:id="rId14"/>
    <p:sldId id="493" r:id="rId15"/>
    <p:sldId id="497" r:id="rId16"/>
    <p:sldId id="494" r:id="rId17"/>
    <p:sldId id="499" r:id="rId18"/>
    <p:sldId id="495" r:id="rId19"/>
    <p:sldId id="496" r:id="rId20"/>
    <p:sldId id="437" r:id="rId21"/>
    <p:sldId id="548" r:id="rId22"/>
    <p:sldId id="438" r:id="rId23"/>
    <p:sldId id="439" r:id="rId24"/>
    <p:sldId id="498" r:id="rId25"/>
    <p:sldId id="501" r:id="rId26"/>
    <p:sldId id="500" r:id="rId27"/>
    <p:sldId id="502" r:id="rId28"/>
    <p:sldId id="443" r:id="rId29"/>
    <p:sldId id="509" r:id="rId30"/>
    <p:sldId id="508" r:id="rId31"/>
    <p:sldId id="510" r:id="rId32"/>
    <p:sldId id="511" r:id="rId33"/>
    <p:sldId id="513" r:id="rId34"/>
    <p:sldId id="514" r:id="rId35"/>
    <p:sldId id="512" r:id="rId36"/>
    <p:sldId id="515" r:id="rId37"/>
    <p:sldId id="517" r:id="rId38"/>
    <p:sldId id="450" r:id="rId39"/>
    <p:sldId id="451" r:id="rId40"/>
    <p:sldId id="452" r:id="rId41"/>
    <p:sldId id="453" r:id="rId42"/>
    <p:sldId id="541" r:id="rId43"/>
    <p:sldId id="454" r:id="rId44"/>
    <p:sldId id="455" r:id="rId45"/>
    <p:sldId id="456" r:id="rId46"/>
    <p:sldId id="458" r:id="rId47"/>
    <p:sldId id="542" r:id="rId48"/>
    <p:sldId id="518" r:id="rId49"/>
    <p:sldId id="459" r:id="rId50"/>
    <p:sldId id="519" r:id="rId51"/>
    <p:sldId id="460"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461" r:id="rId65"/>
    <p:sldId id="462" r:id="rId66"/>
    <p:sldId id="532" r:id="rId67"/>
    <p:sldId id="534" r:id="rId68"/>
    <p:sldId id="535" r:id="rId69"/>
    <p:sldId id="536" r:id="rId70"/>
    <p:sldId id="537" r:id="rId71"/>
    <p:sldId id="539" r:id="rId72"/>
    <p:sldId id="538" r:id="rId73"/>
    <p:sldId id="533" r:id="rId74"/>
    <p:sldId id="543" r:id="rId75"/>
    <p:sldId id="544" r:id="rId76"/>
    <p:sldId id="545" r:id="rId77"/>
    <p:sldId id="546" r:id="rId78"/>
    <p:sldId id="547" r:id="rId79"/>
    <p:sldId id="489" r:id="rId80"/>
    <p:sldId id="485" r:id="rId81"/>
    <p:sldId id="540" r:id="rId82"/>
    <p:sldId id="370" r:id="rId83"/>
    <p:sldId id="549" r:id="rId8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7" autoAdjust="0"/>
    <p:restoredTop sz="80076" autoAdjust="0"/>
  </p:normalViewPr>
  <p:slideViewPr>
    <p:cSldViewPr>
      <p:cViewPr>
        <p:scale>
          <a:sx n="83" d="100"/>
          <a:sy n="83" d="100"/>
        </p:scale>
        <p:origin x="-242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9EDEFD02-331C-4FD0-AEFE-DFD15A8D6F50}" type="slidenum">
              <a:rPr lang="en-US"/>
              <a:pPr>
                <a:defRPr/>
              </a:pPr>
              <a:t>‹#›</a:t>
            </a:fld>
            <a:endParaRPr lang="en-US"/>
          </a:p>
        </p:txBody>
      </p:sp>
    </p:spTree>
    <p:extLst>
      <p:ext uri="{BB962C8B-B14F-4D97-AF65-F5344CB8AC3E}">
        <p14:creationId xmlns:p14="http://schemas.microsoft.com/office/powerpoint/2010/main" val="21632482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module will speak about creating records and access points for Works. A later module will speak about making records for manifestations and items. Although they will be needed for some records, RDA has not yet formulated a way to create access points for manifestations and items.</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9390E2-DB93-42E0-8273-2326E522895E}"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15</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1248795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A.1; A.3; A.4; A.52.</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EBF6E7-6FDD-49DF-BA99-FD8BAE57B5AE}" type="slidenum">
              <a:rPr lang="en-US" smtClean="0"/>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Everyone go</a:t>
            </a:r>
            <a:r>
              <a:rPr lang="en-US" baseline="0" smtClean="0"/>
              <a:t> to RDA 5.8</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187188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the OCLC 670.</a:t>
            </a:r>
          </a:p>
          <a:p>
            <a:endParaRPr lang="en-US" smtClean="0"/>
          </a:p>
          <a:p>
            <a:r>
              <a:rPr lang="en-US" smtClean="0"/>
              <a:t>There are lots of ways to form these. The point is, record information justifying what you’ve included in other elements in the description.</a:t>
            </a:r>
          </a:p>
          <a:p>
            <a:endParaRPr lang="en-US" smtClean="0"/>
          </a:p>
          <a:p>
            <a:r>
              <a:rPr lang="en-US" smtClean="0"/>
              <a:t>Note: when getting information about</a:t>
            </a:r>
            <a:r>
              <a:rPr lang="en-US" baseline="0" smtClean="0"/>
              <a:t> titles for works it is often only necessary to record $a.</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325187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please turn to Chapter 6 if you’re not already there.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D1DCCB-B256-4129-ACA1-2F22B2B01B05}"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go to 6.2. </a:t>
            </a:r>
            <a:r>
              <a:rPr lang="en-US" smtClean="0"/>
              <a:t>This is the familiar “commonly known form” principle.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5EB102-E004-4F15-82C2-39CA74646FCC}" type="slidenum">
              <a:rPr lang="en-US" smtClean="0"/>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Refer to 6.2.2.4.</a:t>
            </a:r>
            <a:endParaRPr lang="en-US" smtClean="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302BEF-B02E-4B37-BF74-F297A28EC916}" type="slidenum">
              <a:rPr lang="en-US" smtClean="0"/>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24</a:t>
            </a:fld>
            <a:endParaRPr lang="en-US"/>
          </a:p>
        </p:txBody>
      </p:sp>
    </p:spTree>
    <p:extLst>
      <p:ext uri="{BB962C8B-B14F-4D97-AF65-F5344CB8AC3E}">
        <p14:creationId xmlns:p14="http://schemas.microsoft.com/office/powerpoint/2010/main" val="76525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25</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Although they are somewhat equivalent, AACR2 uniform titles are not the same as RDA access points for works and expressions. Since AACR2 was formulated before the theoretical work of FRBR, its authors were not thinking of the distinction between work, expression, manifestation and item, and so the AACR2 uniform title potentially contains aspects of all these elements. Although it serves the function of gathering or collocation well, the AACR2 uniform title is therefore much less precise than what is looked for in an entity-relationship database such as that envisioned by FRBR and RDA.</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AFE6E7-6B2B-4D3C-BB00-76B78A49F9EE}"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pre-1500 work--we’re</a:t>
            </a:r>
            <a:r>
              <a:rPr lang="en-US" baseline="0" smtClean="0"/>
              <a:t> supposed to go to reference works.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26</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pre-1501 work--we’re</a:t>
            </a:r>
            <a:r>
              <a:rPr lang="en-US" baseline="0" dirty="0" smtClean="0"/>
              <a:t> supposed to go to reference works. This reference work refers in the main body of the article as Iliad.</a:t>
            </a:r>
            <a:endParaRPr lang="en-US" dirty="0"/>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27</a:t>
            </a:fld>
            <a:endParaRPr lang="en-US"/>
          </a:p>
        </p:txBody>
      </p:sp>
    </p:spTree>
    <p:extLst>
      <p:ext uri="{BB962C8B-B14F-4D97-AF65-F5344CB8AC3E}">
        <p14:creationId xmlns:p14="http://schemas.microsoft.com/office/powerpoint/2010/main" val="316779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28</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REMEMBER none of these is the complete authorized access point. We</a:t>
            </a:r>
            <a:r>
              <a:rPr lang="en-US" b="1" baseline="0" smtClean="0"/>
              <a:t> shall see that the AAP begins with the AAP for the creator, which is a link to the description of that person/family/cb. We’re JUST recording the title attribute here.</a:t>
            </a:r>
            <a:endParaRPr lang="en-US" b="1"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29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30</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31</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32</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100, 110, 111, 130 field.</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33</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preferred</a:t>
            </a:r>
            <a:r>
              <a:rPr lang="en-US" b="1" baseline="0" smtClean="0"/>
              <a:t> 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preferred title for the Homer and the Octavio Paz work in subfield $t of the 100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34</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87FA8-BC42-4DDB-8D7F-1630CC74BBDC}" type="slidenum">
              <a:rPr lang="en-US" smtClean="0"/>
              <a:pPr/>
              <a:t>35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t>Note with RDA it is clear exactly which FRBR entity is represented by the access point. This should help our users in may cases get to what they need more quickly. We’ll talk</a:t>
            </a:r>
            <a:r>
              <a:rPr lang="en-US" baseline="0" smtClean="0"/>
              <a:t> about expressions in the next module.</a:t>
            </a:r>
            <a:endParaRPr lang="en-US" smtClean="0"/>
          </a:p>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4126FBB-795E-471D-B020-C15D977D7783}"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a:t>
            </a:r>
            <a:r>
              <a:rPr lang="en-US" b="1" baseline="0" smtClean="0"/>
              <a:t> AT MARC authority format 400 field.</a:t>
            </a:r>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36</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The variant </a:t>
            </a:r>
            <a:r>
              <a:rPr lang="en-US" b="1" baseline="0" smtClean="0"/>
              <a:t>title element is bolded. Parts preceding the preferred title are </a:t>
            </a:r>
            <a:r>
              <a:rPr lang="en-US" b="1" i="1" baseline="0" smtClean="0"/>
              <a:t>not</a:t>
            </a:r>
            <a:r>
              <a:rPr lang="en-US" b="1" i="0" baseline="0" smtClean="0"/>
              <a:t> part of the RDA work description.</a:t>
            </a:r>
          </a:p>
          <a:p>
            <a:endParaRPr lang="en-US" b="1" i="0" baseline="0" smtClean="0"/>
          </a:p>
          <a:p>
            <a:endParaRPr lang="en-US" b="1" baseline="0" smtClean="0"/>
          </a:p>
          <a:p>
            <a:r>
              <a:rPr lang="en-US" b="1" baseline="0" smtClean="0"/>
              <a:t>Take two authority worksheets. Record the any variant titles for the Homer and the Octavio Paz work in subfield $t of the 400 field. Leave space to the left, we’ll be putting something there.</a:t>
            </a:r>
            <a:endParaRPr lang="en-US" smtClean="0"/>
          </a:p>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37</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5E39B7-CD4A-4FD6-BD8D-080003587A6D}" type="slidenum">
              <a:rPr lang="en-US" smtClean="0"/>
              <a:pPr/>
              <a:t>39</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Explain about BC dates.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42</a:t>
            </a:fld>
            <a:endParaRPr lang="en-US"/>
          </a:p>
        </p:txBody>
      </p:sp>
    </p:spTree>
    <p:extLst>
      <p:ext uri="{BB962C8B-B14F-4D97-AF65-F5344CB8AC3E}">
        <p14:creationId xmlns:p14="http://schemas.microsoft.com/office/powerpoint/2010/main" val="11916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Important </a:t>
            </a:r>
            <a:r>
              <a:rPr lang="en-US" smtClean="0"/>
              <a:t>Reminder from the earlier session</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94BDD6-475F-4F2E-A9AF-8C12D33EFC8B}" type="slidenum">
              <a:rPr lang="en-US" smtClean="0"/>
              <a:pPr/>
              <a:t>44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LOOK at B.11</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61369A-61CF-4C18-8A40-C362EEF2EA9D}" type="slidenum">
              <a:rPr lang="en-US" smtClean="0"/>
              <a:pPr/>
              <a:t>45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F54B83-4AE4-492B-BE38-C44565936776}" type="slidenum">
              <a:rPr lang="en-US" smtClean="0"/>
              <a:pPr/>
              <a:t>47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Place of origin might not be recorded for a work such as a novel that isn’t strongly associated with a particular place of origin, but here’s an example of a work that is strongly associated with a place of origin. This work was created in Milan and it’s still there.</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48</a:t>
            </a:fld>
            <a:endParaRPr lang="en-US"/>
          </a:p>
        </p:txBody>
      </p:sp>
    </p:spTree>
    <p:extLst>
      <p:ext uri="{BB962C8B-B14F-4D97-AF65-F5344CB8AC3E}">
        <p14:creationId xmlns:p14="http://schemas.microsoft.com/office/powerpoint/2010/main" val="37578226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50</a:t>
            </a:fld>
            <a:endParaRPr lang="en-US"/>
          </a:p>
        </p:txBody>
      </p:sp>
    </p:spTree>
    <p:extLst>
      <p:ext uri="{BB962C8B-B14F-4D97-AF65-F5344CB8AC3E}">
        <p14:creationId xmlns:p14="http://schemas.microsoft.com/office/powerpoint/2010/main" val="42320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 had to fish around a long time in our catalog to find the exact expressions I wanted because the AACR2 uniform titles were so imprecise. And we do use uniform titles in our catalog. As a user my searching would have been much quicker had we used precise RDA access points throughout.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4F30D1-3F0F-48C3-A3F8-A2E61A1CCDED}" type="slidenum">
              <a:rPr lang="en-US" smtClean="0"/>
              <a:pPr/>
              <a:t>8</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Just drawing your attention to these elements, no time to go through, EXCEPT two: a brief whirl</a:t>
            </a:r>
            <a:r>
              <a:rPr lang="en-US" baseline="0" smtClean="0"/>
              <a:t> through preferred titles for musical works because we’ll be learing about cataloging scores and recordings; and </a:t>
            </a:r>
            <a:r>
              <a:rPr lang="en-US" smtClean="0"/>
              <a:t>one important change: Bible access points.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D23346-33A7-47C0-9FB1-4DE948FCB1B9}" type="slidenum">
              <a:rPr lang="en-US" smtClean="0"/>
              <a:pPr/>
              <a:t>51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just going to quickly go through these so you’ll have some exposure to descriptions</a:t>
            </a:r>
            <a:r>
              <a:rPr lang="en-US" baseline="0" smtClean="0"/>
              <a:t> of musical works and understand what is going on, not so that you can start creating descriptions.</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52</a:t>
            </a:fld>
            <a:endParaRPr lang="en-US"/>
          </a:p>
        </p:txBody>
      </p:sp>
    </p:spTree>
    <p:extLst>
      <p:ext uri="{BB962C8B-B14F-4D97-AF65-F5344CB8AC3E}">
        <p14:creationId xmlns:p14="http://schemas.microsoft.com/office/powerpoint/2010/main" val="13982959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56</a:t>
            </a:fld>
            <a:endParaRPr lang="en-US"/>
          </a:p>
        </p:txBody>
      </p:sp>
    </p:spTree>
    <p:extLst>
      <p:ext uri="{BB962C8B-B14F-4D97-AF65-F5344CB8AC3E}">
        <p14:creationId xmlns:p14="http://schemas.microsoft.com/office/powerpoint/2010/main" val="18472002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THIS</a:t>
            </a:r>
            <a:r>
              <a:rPr lang="en-US" b="1" baseline="0" smtClean="0"/>
              <a:t> IS A MAJOR CHANGE</a:t>
            </a:r>
            <a:endParaRPr lang="en-US" b="1" smtClean="0"/>
          </a:p>
          <a:p>
            <a:endParaRPr lang="en-US" smtClean="0"/>
          </a:p>
          <a:p>
            <a:r>
              <a:rPr lang="en-US" smtClean="0"/>
              <a:t>Bible access points are formed the same as AACR2 uniform titles, EXCEPT (see slide</a:t>
            </a:r>
            <a:r>
              <a:rPr lang="en-US" smtClean="0"/>
              <a:t>)</a:t>
            </a:r>
            <a:endParaRPr lang="en-US" smtClean="0"/>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A815F5-F107-46C1-B6D4-8DA4EF5C160F}" type="slidenum">
              <a:rPr lang="en-US" smtClean="0"/>
              <a:pPr/>
              <a:t>64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AB6DC0-6239-488F-9C16-226C619F77B1}" type="slidenum">
              <a:rPr lang="en-US" smtClean="0"/>
              <a:pPr/>
              <a:t>65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THIS IS A SLIGHT CHANGE FROM AACR2: </a:t>
            </a:r>
            <a:r>
              <a:rPr lang="en-US" smtClean="0"/>
              <a:t>No rule of three; so the person, family, or corporate body with principal responsibility is usually the first named author, no matter how many there are. </a:t>
            </a:r>
            <a:r>
              <a:rPr lang="en-US" b="1" smtClean="0"/>
              <a:t>This means there will be more works entered under an author’s name than there were in AACR2.</a:t>
            </a:r>
          </a:p>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67</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Read</a:t>
            </a:r>
            <a:r>
              <a:rPr lang="en-US" b="1" baseline="0" smtClean="0"/>
              <a:t> together 19.2.1.1.1</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68</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69</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Contrast compilation with collaborative work</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70</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71</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 reminder of how this might work in an ER database. Each entity clearly has a separate description (the blue boxes).</a:t>
            </a:r>
          </a:p>
          <a:p>
            <a:endParaRPr lang="en-US" smtClean="0"/>
          </a:p>
          <a:p>
            <a:r>
              <a:rPr lang="en-US" smtClean="0"/>
              <a:t>In this diagram we see various relationships between entities. Octavio Paz has a creator relationship with Piedra de sol. The work has a “realized through” relationship with the two expressions; and notice the expression entities also have a relationship to each other. Finally, the English expression has a “translated by” relationship with another person entity, Muriel Rukeyser.</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BB7A91-4312-4ED6-A0F7-DDBF66E63DF7}" type="slidenum">
              <a:rPr lang="en-US" smtClean="0"/>
              <a:pPr/>
              <a:t>9</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smtClean="0"/>
              <a:t>Anonymous works</a:t>
            </a:r>
            <a:endParaRPr lang="en-US" b="1"/>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72</a:t>
            </a:fld>
            <a:endParaRPr lang="en-US"/>
          </a:p>
        </p:txBody>
      </p:sp>
    </p:spTree>
    <p:extLst>
      <p:ext uri="{BB962C8B-B14F-4D97-AF65-F5344CB8AC3E}">
        <p14:creationId xmlns:p14="http://schemas.microsoft.com/office/powerpoint/2010/main" val="2532422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EA8C4A7-6860-40CA-B1AA-36330255367E}" type="slidenum">
              <a:rPr lang="en-US" smtClean="0"/>
              <a:pPr/>
              <a:t>73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Read 9.19.2</a:t>
            </a:r>
            <a:r>
              <a:rPr lang="en-US" baseline="0" smtClean="0"/>
              <a:t> together.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77</a:t>
            </a:fld>
            <a:endParaRPr lang="en-US"/>
          </a:p>
        </p:txBody>
      </p:sp>
    </p:spTree>
    <p:extLst>
      <p:ext uri="{BB962C8B-B14F-4D97-AF65-F5344CB8AC3E}">
        <p14:creationId xmlns:p14="http://schemas.microsoft.com/office/powerpoint/2010/main" val="360288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78</a:t>
            </a:fld>
            <a:endParaRPr lang="en-US"/>
          </a:p>
        </p:txBody>
      </p:sp>
    </p:spTree>
    <p:extLst>
      <p:ext uri="{BB962C8B-B14F-4D97-AF65-F5344CB8AC3E}">
        <p14:creationId xmlns:p14="http://schemas.microsoft.com/office/powerpoint/2010/main" val="3895685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80</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Note very little is core or required in an RDA record. Institutions may declare other elements to be core. For example, LC has declared that source consulted (670) is core, and undoubtedly PCC will, too, when it settles its core elements. (Language of cataloging is marked in the index as core but not in the rules themselves)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E6EAFB5-21A2-4DAB-97D7-5864783CA912}" type="slidenum">
              <a:rPr lang="en-US" smtClean="0"/>
              <a:pPr/>
              <a:t>81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Think of some examples of works.</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AD162D-026E-49DA-AA67-D24E7B83FA8D}"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 to 5.3,</a:t>
            </a:r>
            <a:r>
              <a:rPr lang="en-US" baseline="0" smtClean="0"/>
              <a:t> looking for the core elements for works (click through as they find them)</a:t>
            </a:r>
          </a:p>
          <a:p>
            <a:endParaRPr lang="en-US" baseline="0" smtClean="0"/>
          </a:p>
          <a:p>
            <a:r>
              <a:rPr lang="en-US" baseline="0" smtClean="0"/>
              <a:t>Note again that core elements are required, but do not necessarily wind up in the authorized access point for the work.</a:t>
            </a:r>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13</a:t>
            </a:fld>
            <a:endParaRPr lang="en-US"/>
          </a:p>
        </p:txBody>
      </p:sp>
    </p:spTree>
    <p:extLst>
      <p:ext uri="{BB962C8B-B14F-4D97-AF65-F5344CB8AC3E}">
        <p14:creationId xmlns:p14="http://schemas.microsoft.com/office/powerpoint/2010/main" val="81264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EDEFD02-331C-4FD0-AEFE-DFD15A8D6F50}" type="slidenum">
              <a:rPr lang="en-US" smtClean="0"/>
              <a:pPr>
                <a:defRPr/>
              </a:pPr>
              <a:t>14</a:t>
            </a:fld>
            <a:endParaRPr lang="en-US"/>
          </a:p>
        </p:txBody>
      </p:sp>
    </p:spTree>
    <p:extLst>
      <p:ext uri="{BB962C8B-B14F-4D97-AF65-F5344CB8AC3E}">
        <p14:creationId xmlns:p14="http://schemas.microsoft.com/office/powerpoint/2010/main" val="37365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6AB6C514-0B45-4F14-8AA6-5DF49A543A8F}" type="slidenum">
              <a:rPr lang="en-US"/>
              <a:pPr>
                <a:defRPr/>
              </a:pPr>
              <a:t>‹#›</a:t>
            </a:fld>
            <a:endParaRPr lang="en-US"/>
          </a:p>
        </p:txBody>
      </p:sp>
    </p:spTree>
    <p:extLst>
      <p:ext uri="{BB962C8B-B14F-4D97-AF65-F5344CB8AC3E}">
        <p14:creationId xmlns:p14="http://schemas.microsoft.com/office/powerpoint/2010/main" val="274598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B9265B22-5040-47BB-80C8-7D967C664775}" type="slidenum">
              <a:rPr lang="en-US"/>
              <a:pPr>
                <a:defRPr/>
              </a:pPr>
              <a:t>‹#›</a:t>
            </a:fld>
            <a:endParaRPr lang="en-US"/>
          </a:p>
        </p:txBody>
      </p:sp>
    </p:spTree>
    <p:extLst>
      <p:ext uri="{BB962C8B-B14F-4D97-AF65-F5344CB8AC3E}">
        <p14:creationId xmlns:p14="http://schemas.microsoft.com/office/powerpoint/2010/main" val="333724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3E412736-4CF5-4799-9CEC-7017E42DFA0C}" type="slidenum">
              <a:rPr lang="en-US"/>
              <a:pPr>
                <a:defRPr/>
              </a:pPr>
              <a:t>‹#›</a:t>
            </a:fld>
            <a:endParaRPr lang="en-US"/>
          </a:p>
        </p:txBody>
      </p:sp>
    </p:spTree>
    <p:extLst>
      <p:ext uri="{BB962C8B-B14F-4D97-AF65-F5344CB8AC3E}">
        <p14:creationId xmlns:p14="http://schemas.microsoft.com/office/powerpoint/2010/main" val="349690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D92AA2C8-A7FF-495D-8849-DA0C39E4BF22}" type="slidenum">
              <a:rPr lang="en-US"/>
              <a:pPr>
                <a:defRPr/>
              </a:pPr>
              <a:t>‹#›</a:t>
            </a:fld>
            <a:endParaRPr lang="en-US"/>
          </a:p>
        </p:txBody>
      </p:sp>
    </p:spTree>
    <p:extLst>
      <p:ext uri="{BB962C8B-B14F-4D97-AF65-F5344CB8AC3E}">
        <p14:creationId xmlns:p14="http://schemas.microsoft.com/office/powerpoint/2010/main" val="1463557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lvl1pPr>
              <a:defRPr/>
            </a:lvl1pPr>
          </a:lstStyle>
          <a:p>
            <a:pPr>
              <a:defRPr/>
            </a:pPr>
            <a:fld id="{F0AEEC88-35C4-46EB-B433-A699E404652F}" type="slidenum">
              <a:rPr lang="en-US"/>
              <a:pPr>
                <a:defRPr/>
              </a:pPr>
              <a:t>‹#›</a:t>
            </a:fld>
            <a:endParaRPr lang="en-US"/>
          </a:p>
        </p:txBody>
      </p:sp>
    </p:spTree>
    <p:extLst>
      <p:ext uri="{BB962C8B-B14F-4D97-AF65-F5344CB8AC3E}">
        <p14:creationId xmlns:p14="http://schemas.microsoft.com/office/powerpoint/2010/main" val="3698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C4D1F42F-807F-4CE8-A249-28C523118968}" type="slidenum">
              <a:rPr lang="en-US"/>
              <a:pPr>
                <a:defRPr/>
              </a:pPr>
              <a:t>‹#›</a:t>
            </a:fld>
            <a:endParaRPr lang="en-US"/>
          </a:p>
        </p:txBody>
      </p:sp>
    </p:spTree>
    <p:extLst>
      <p:ext uri="{BB962C8B-B14F-4D97-AF65-F5344CB8AC3E}">
        <p14:creationId xmlns:p14="http://schemas.microsoft.com/office/powerpoint/2010/main" val="8389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9" name="Slide Number Placeholder 5"/>
          <p:cNvSpPr>
            <a:spLocks noGrp="1"/>
          </p:cNvSpPr>
          <p:nvPr>
            <p:ph type="sldNum" sz="quarter" idx="12"/>
          </p:nvPr>
        </p:nvSpPr>
        <p:spPr/>
        <p:txBody>
          <a:bodyPr/>
          <a:lstStyle>
            <a:lvl1pPr>
              <a:defRPr/>
            </a:lvl1pPr>
          </a:lstStyle>
          <a:p>
            <a:pPr>
              <a:defRPr/>
            </a:pPr>
            <a:fld id="{AE86D6EF-AFB9-4364-B4B6-85532BAB6D52}" type="slidenum">
              <a:rPr lang="en-US"/>
              <a:pPr>
                <a:defRPr/>
              </a:pPr>
              <a:t>‹#›</a:t>
            </a:fld>
            <a:endParaRPr lang="en-US"/>
          </a:p>
        </p:txBody>
      </p:sp>
    </p:spTree>
    <p:extLst>
      <p:ext uri="{BB962C8B-B14F-4D97-AF65-F5344CB8AC3E}">
        <p14:creationId xmlns:p14="http://schemas.microsoft.com/office/powerpoint/2010/main" val="270668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5" name="Slide Number Placeholder 5"/>
          <p:cNvSpPr>
            <a:spLocks noGrp="1"/>
          </p:cNvSpPr>
          <p:nvPr>
            <p:ph type="sldNum" sz="quarter" idx="12"/>
          </p:nvPr>
        </p:nvSpPr>
        <p:spPr/>
        <p:txBody>
          <a:bodyPr/>
          <a:lstStyle>
            <a:lvl1pPr>
              <a:defRPr/>
            </a:lvl1pPr>
          </a:lstStyle>
          <a:p>
            <a:pPr>
              <a:defRPr/>
            </a:pPr>
            <a:fld id="{081DF157-BBE1-49B2-A13E-DCCC2AC17CD1}" type="slidenum">
              <a:rPr lang="en-US"/>
              <a:pPr>
                <a:defRPr/>
              </a:pPr>
              <a:t>‹#›</a:t>
            </a:fld>
            <a:endParaRPr lang="en-US"/>
          </a:p>
        </p:txBody>
      </p:sp>
    </p:spTree>
    <p:extLst>
      <p:ext uri="{BB962C8B-B14F-4D97-AF65-F5344CB8AC3E}">
        <p14:creationId xmlns:p14="http://schemas.microsoft.com/office/powerpoint/2010/main" val="145286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4" name="Slide Number Placeholder 5"/>
          <p:cNvSpPr>
            <a:spLocks noGrp="1"/>
          </p:cNvSpPr>
          <p:nvPr>
            <p:ph type="sldNum" sz="quarter" idx="12"/>
          </p:nvPr>
        </p:nvSpPr>
        <p:spPr/>
        <p:txBody>
          <a:bodyPr/>
          <a:lstStyle>
            <a:lvl1pPr>
              <a:defRPr/>
            </a:lvl1pPr>
          </a:lstStyle>
          <a:p>
            <a:pPr>
              <a:defRPr/>
            </a:pPr>
            <a:fld id="{A95B0788-70D2-40EA-BDDE-5CE79E6FCB27}" type="slidenum">
              <a:rPr lang="en-US"/>
              <a:pPr>
                <a:defRPr/>
              </a:pPr>
              <a:t>‹#›</a:t>
            </a:fld>
            <a:endParaRPr lang="en-US"/>
          </a:p>
        </p:txBody>
      </p:sp>
    </p:spTree>
    <p:extLst>
      <p:ext uri="{BB962C8B-B14F-4D97-AF65-F5344CB8AC3E}">
        <p14:creationId xmlns:p14="http://schemas.microsoft.com/office/powerpoint/2010/main" val="356057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D9FD24E3-F95D-4095-9900-0FEF144DC112}" type="slidenum">
              <a:rPr lang="en-US"/>
              <a:pPr>
                <a:defRPr/>
              </a:pPr>
              <a:t>‹#›</a:t>
            </a:fld>
            <a:endParaRPr lang="en-US"/>
          </a:p>
        </p:txBody>
      </p:sp>
    </p:spTree>
    <p:extLst>
      <p:ext uri="{BB962C8B-B14F-4D97-AF65-F5344CB8AC3E}">
        <p14:creationId xmlns:p14="http://schemas.microsoft.com/office/powerpoint/2010/main" val="15556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8. Describing Works</a:t>
            </a:r>
            <a:endParaRPr lang="en-US"/>
          </a:p>
        </p:txBody>
      </p:sp>
      <p:sp>
        <p:nvSpPr>
          <p:cNvPr id="7" name="Slide Number Placeholder 5"/>
          <p:cNvSpPr>
            <a:spLocks noGrp="1"/>
          </p:cNvSpPr>
          <p:nvPr>
            <p:ph type="sldNum" sz="quarter" idx="12"/>
          </p:nvPr>
        </p:nvSpPr>
        <p:spPr/>
        <p:txBody>
          <a:bodyPr/>
          <a:lstStyle>
            <a:lvl1pPr>
              <a:defRPr/>
            </a:lvl1pPr>
          </a:lstStyle>
          <a:p>
            <a:pPr>
              <a:defRPr/>
            </a:pPr>
            <a:fld id="{8EC626D9-36FC-4C0D-9FF3-B66CDBF3A3BB}" type="slidenum">
              <a:rPr lang="en-US"/>
              <a:pPr>
                <a:defRPr/>
              </a:pPr>
              <a:t>‹#›</a:t>
            </a:fld>
            <a:endParaRPr lang="en-US"/>
          </a:p>
        </p:txBody>
      </p:sp>
    </p:spTree>
    <p:extLst>
      <p:ext uri="{BB962C8B-B14F-4D97-AF65-F5344CB8AC3E}">
        <p14:creationId xmlns:p14="http://schemas.microsoft.com/office/powerpoint/2010/main" val="135949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Module 8. Describing Works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E246CE9-9858-480A-AB11-C529B27857FF}"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77000" cy="27432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a:t>
            </a:r>
            <a:r>
              <a:rPr lang="en-US" sz="3600" b="1"/>
              <a:t>8</a:t>
            </a:r>
            <a:r>
              <a:rPr lang="en-US" sz="3600" b="1" smtClean="0"/>
              <a:t/>
            </a:r>
            <a:br>
              <a:rPr lang="en-US" sz="3600" b="1" smtClean="0"/>
            </a:br>
            <a:r>
              <a:rPr lang="en-US" sz="3600" b="1" smtClean="0"/>
              <a:t>Describing Works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10</a:t>
            </a:fld>
            <a:endParaRPr lang="en-US"/>
          </a:p>
        </p:txBody>
      </p:sp>
    </p:spTree>
    <p:extLst>
      <p:ext uri="{BB962C8B-B14F-4D97-AF65-F5344CB8AC3E}">
        <p14:creationId xmlns:p14="http://schemas.microsoft.com/office/powerpoint/2010/main" val="1223333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MARC Coding</a:t>
            </a:r>
            <a:endParaRPr lang="en-US"/>
          </a:p>
        </p:txBody>
      </p:sp>
      <p:sp>
        <p:nvSpPr>
          <p:cNvPr id="3" name="Content Placeholder 2"/>
          <p:cNvSpPr>
            <a:spLocks noGrp="1"/>
          </p:cNvSpPr>
          <p:nvPr>
            <p:ph idx="1"/>
          </p:nvPr>
        </p:nvSpPr>
        <p:spPr/>
        <p:txBody>
          <a:bodyPr/>
          <a:lstStyle/>
          <a:p>
            <a:r>
              <a:rPr lang="en-US" smtClean="0"/>
              <a:t>Places are currently described in the MARC authority format.</a:t>
            </a:r>
          </a:p>
          <a:p>
            <a:r>
              <a:rPr lang="en-US" smtClean="0"/>
              <a:t>RDA records identified by “z” in 008/10 (“Rules”) and $e rda in 040</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11</a:t>
            </a:fld>
            <a:endParaRPr lang="en-US"/>
          </a:p>
        </p:txBody>
      </p:sp>
    </p:spTree>
    <p:extLst>
      <p:ext uri="{BB962C8B-B14F-4D97-AF65-F5344CB8AC3E}">
        <p14:creationId xmlns:p14="http://schemas.microsoft.com/office/powerpoint/2010/main" val="2693388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Identifying Works: Definition</a:t>
            </a:r>
          </a:p>
        </p:txBody>
      </p:sp>
      <p:sp>
        <p:nvSpPr>
          <p:cNvPr id="18435" name="Content Placeholder 2"/>
          <p:cNvSpPr>
            <a:spLocks noGrp="1"/>
          </p:cNvSpPr>
          <p:nvPr>
            <p:ph idx="1"/>
          </p:nvPr>
        </p:nvSpPr>
        <p:spPr/>
        <p:txBody>
          <a:bodyPr/>
          <a:lstStyle/>
          <a:p>
            <a:pPr>
              <a:buFont typeface="Arial" charset="0"/>
              <a:buNone/>
            </a:pPr>
            <a:r>
              <a:rPr lang="en-US" sz="2400" b="1" smtClean="0"/>
              <a:t>5.1.2. </a:t>
            </a:r>
            <a:r>
              <a:rPr lang="en-US" sz="2400" smtClean="0"/>
              <a:t>The term </a:t>
            </a:r>
            <a:r>
              <a:rPr lang="en-US" sz="2400" b="1" smtClean="0"/>
              <a:t>work</a:t>
            </a:r>
            <a:r>
              <a:rPr lang="en-US" sz="2400" smtClean="0"/>
              <a:t> refers to a </a:t>
            </a:r>
            <a:r>
              <a:rPr lang="en-US" sz="2400" i="1" smtClean="0"/>
              <a:t>distinct intellectual or artistic creation</a:t>
            </a:r>
            <a:r>
              <a:rPr lang="en-US" sz="2400" smtClean="0"/>
              <a:t> (i.e., the intellectual or artistic content). </a:t>
            </a:r>
          </a:p>
          <a:p>
            <a:pPr>
              <a:buFont typeface="Arial" charset="0"/>
              <a:buNone/>
            </a:pPr>
            <a:r>
              <a:rPr lang="en-US" sz="2400" smtClean="0"/>
              <a:t>	The terms </a:t>
            </a:r>
            <a:r>
              <a:rPr lang="en-US" sz="2400" b="1" smtClean="0"/>
              <a:t>work and expression </a:t>
            </a:r>
            <a:r>
              <a:rPr lang="en-US" sz="2400" smtClean="0"/>
              <a:t>should be read, where applicable, to </a:t>
            </a:r>
            <a:r>
              <a:rPr lang="en-US" sz="2400" i="1" smtClean="0"/>
              <a:t>include</a:t>
            </a:r>
            <a:r>
              <a:rPr lang="en-US" sz="2400" smtClean="0"/>
              <a:t> not only an individual entity, but also </a:t>
            </a:r>
            <a:r>
              <a:rPr lang="en-US" sz="2400" i="1" smtClean="0"/>
              <a:t>aggregates and components </a:t>
            </a:r>
            <a:r>
              <a:rPr lang="en-US" sz="2400" smtClean="0"/>
              <a:t>of such entities (i.e., the term work should be read to include aggregate works and components of works as well as individual works, etc). </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12</a:t>
            </a:fld>
            <a:endParaRPr lang="en-US"/>
          </a:p>
        </p:txBody>
      </p:sp>
    </p:spTree>
    <p:extLst>
      <p:ext uri="{BB962C8B-B14F-4D97-AF65-F5344CB8AC3E}">
        <p14:creationId xmlns:p14="http://schemas.microsoft.com/office/powerpoint/2010/main" val="1643460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Preferred title for the work</a:t>
            </a:r>
          </a:p>
          <a:p>
            <a:r>
              <a:rPr lang="en-US" smtClean="0"/>
              <a:t>Identifier for the work</a:t>
            </a:r>
          </a:p>
          <a:p>
            <a:r>
              <a:rPr lang="en-US" smtClean="0"/>
              <a:t>Musical works with non-distinctive titles</a:t>
            </a:r>
          </a:p>
          <a:p>
            <a:pPr lvl="1"/>
            <a:r>
              <a:rPr lang="en-US" smtClean="0"/>
              <a:t>Medium of performance</a:t>
            </a:r>
          </a:p>
          <a:p>
            <a:pPr lvl="1"/>
            <a:r>
              <a:rPr lang="en-US" smtClean="0"/>
              <a:t>Numeric designation</a:t>
            </a:r>
          </a:p>
          <a:p>
            <a:pPr lvl="1"/>
            <a:r>
              <a:rPr lang="en-US" smtClean="0"/>
              <a:t>Key</a:t>
            </a:r>
          </a:p>
          <a:p>
            <a:r>
              <a:rPr lang="en-US" smtClean="0"/>
              <a:t>Bilateral treaties</a:t>
            </a:r>
          </a:p>
          <a:p>
            <a:pPr lvl="1"/>
            <a:r>
              <a:rPr lang="en-US" smtClean="0"/>
              <a:t>Signatory</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13</a:t>
            </a:fld>
            <a:endParaRPr lang="en-US"/>
          </a:p>
        </p:txBody>
      </p:sp>
    </p:spTree>
    <p:extLst>
      <p:ext uri="{BB962C8B-B14F-4D97-AF65-F5344CB8AC3E}">
        <p14:creationId xmlns:p14="http://schemas.microsoft.com/office/powerpoint/2010/main" val="327147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Core if needed to distinguish</a:t>
            </a:r>
            <a:endParaRPr lang="en-US"/>
          </a:p>
        </p:txBody>
      </p:sp>
      <p:sp>
        <p:nvSpPr>
          <p:cNvPr id="3" name="Content Placeholder 2"/>
          <p:cNvSpPr>
            <a:spLocks noGrp="1"/>
          </p:cNvSpPr>
          <p:nvPr>
            <p:ph idx="1"/>
          </p:nvPr>
        </p:nvSpPr>
        <p:spPr/>
        <p:txBody>
          <a:bodyPr/>
          <a:lstStyle/>
          <a:p>
            <a:r>
              <a:rPr lang="en-US" smtClean="0"/>
              <a:t>Form of work</a:t>
            </a:r>
          </a:p>
          <a:p>
            <a:r>
              <a:rPr lang="en-US" smtClean="0"/>
              <a:t>Date of work</a:t>
            </a:r>
          </a:p>
          <a:p>
            <a:r>
              <a:rPr lang="en-US" smtClean="0"/>
              <a:t>Place of origin of the work</a:t>
            </a:r>
          </a:p>
          <a:p>
            <a:r>
              <a:rPr lang="en-US" smtClean="0"/>
              <a:t>Other distinguishing characteristic of the work</a:t>
            </a:r>
          </a:p>
          <a:p>
            <a:r>
              <a:rPr lang="en-US"/>
              <a:t>Musical works with </a:t>
            </a:r>
            <a:r>
              <a:rPr lang="en-US" smtClean="0"/>
              <a:t>distinctive </a:t>
            </a:r>
            <a:r>
              <a:rPr lang="en-US"/>
              <a:t>titles</a:t>
            </a:r>
          </a:p>
          <a:p>
            <a:pPr lvl="1"/>
            <a:r>
              <a:rPr lang="en-US"/>
              <a:t>Medium of performance</a:t>
            </a:r>
          </a:p>
          <a:p>
            <a:pPr lvl="1"/>
            <a:r>
              <a:rPr lang="en-US"/>
              <a:t>Numeric designation</a:t>
            </a:r>
          </a:p>
          <a:p>
            <a:pPr lvl="1"/>
            <a:r>
              <a:rPr lang="en-US"/>
              <a:t>Key</a:t>
            </a:r>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14</a:t>
            </a:fld>
            <a:endParaRPr lang="en-US"/>
          </a:p>
        </p:txBody>
      </p:sp>
    </p:spTree>
    <p:extLst>
      <p:ext uri="{BB962C8B-B14F-4D97-AF65-F5344CB8AC3E}">
        <p14:creationId xmlns:p14="http://schemas.microsoft.com/office/powerpoint/2010/main" val="313858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Core Elements</a:t>
            </a:r>
            <a:endParaRPr lang="en-US"/>
          </a:p>
        </p:txBody>
      </p:sp>
      <p:sp>
        <p:nvSpPr>
          <p:cNvPr id="3" name="Content Placeholder 2"/>
          <p:cNvSpPr>
            <a:spLocks noGrp="1"/>
          </p:cNvSpPr>
          <p:nvPr>
            <p:ph idx="1"/>
          </p:nvPr>
        </p:nvSpPr>
        <p:spPr/>
        <p:txBody>
          <a:bodyPr/>
          <a:lstStyle/>
          <a:p>
            <a:r>
              <a:rPr lang="en-US" smtClean="0"/>
              <a:t>The author / creator is </a:t>
            </a:r>
            <a:r>
              <a:rPr lang="en-US" i="1" smtClean="0"/>
              <a:t>not</a:t>
            </a:r>
            <a:r>
              <a:rPr lang="en-US" smtClean="0"/>
              <a:t> a core element of the work entity.</a:t>
            </a:r>
          </a:p>
          <a:p>
            <a:r>
              <a:rPr lang="en-US" smtClean="0"/>
              <a:t>Authors </a:t>
            </a:r>
            <a:r>
              <a:rPr lang="en-US"/>
              <a:t>can be persons, families, or corporate bodies, and they are separate entities, </a:t>
            </a:r>
            <a:r>
              <a:rPr lang="en-US" i="1"/>
              <a:t>related</a:t>
            </a:r>
            <a:r>
              <a:rPr lang="en-US"/>
              <a:t> to the work entity--an author has a </a:t>
            </a:r>
            <a:r>
              <a:rPr lang="en-US" i="1"/>
              <a:t>relationship</a:t>
            </a:r>
            <a:r>
              <a:rPr lang="en-US"/>
              <a:t> with a work</a:t>
            </a:r>
          </a:p>
          <a:p>
            <a:r>
              <a:rPr lang="en-US"/>
              <a:t>However, the access point will contain the name of the author, if there is </a:t>
            </a:r>
            <a:r>
              <a:rPr lang="en-US" smtClean="0"/>
              <a:t>one. This is a </a:t>
            </a:r>
            <a:r>
              <a:rPr lang="en-US" i="1" smtClean="0"/>
              <a:t>link</a:t>
            </a:r>
            <a:r>
              <a:rPr lang="en-US" smtClean="0"/>
              <a:t>, not an element of the work entity.</a:t>
            </a:r>
            <a:endParaRPr lang="en-US"/>
          </a:p>
          <a:p>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15</a:t>
            </a:fld>
            <a:endParaRPr lang="en-US"/>
          </a:p>
        </p:txBody>
      </p:sp>
    </p:spTree>
    <p:extLst>
      <p:ext uri="{BB962C8B-B14F-4D97-AF65-F5344CB8AC3E}">
        <p14:creationId xmlns:p14="http://schemas.microsoft.com/office/powerpoint/2010/main" val="1840314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Works </a:t>
            </a:r>
            <a:br>
              <a:rPr lang="en-US" smtClean="0"/>
            </a:br>
            <a:r>
              <a:rPr lang="en-US" smtClean="0"/>
              <a:t>Transcription and Capitalization</a:t>
            </a:r>
            <a:endParaRPr lang="en-US"/>
          </a:p>
        </p:txBody>
      </p:sp>
      <p:sp>
        <p:nvSpPr>
          <p:cNvPr id="3" name="Content Placeholder 2"/>
          <p:cNvSpPr>
            <a:spLocks noGrp="1"/>
          </p:cNvSpPr>
          <p:nvPr>
            <p:ph idx="1"/>
          </p:nvPr>
        </p:nvSpPr>
        <p:spPr/>
        <p:txBody>
          <a:bodyPr/>
          <a:lstStyle/>
          <a:p>
            <a:r>
              <a:rPr lang="en-US" sz="2400" dirty="0" smtClean="0"/>
              <a:t>Follow 1.7. General guidelines on transcription (not the alternatives)</a:t>
            </a:r>
          </a:p>
          <a:p>
            <a:r>
              <a:rPr lang="en-US" sz="2400" dirty="0" smtClean="0"/>
              <a:t>6.2.1.4. Capitalization. Follow Appendix A.3 and A.4. </a:t>
            </a:r>
          </a:p>
          <a:p>
            <a:r>
              <a:rPr lang="en-US" sz="2400" dirty="0" smtClean="0"/>
              <a:t>6.2.1.6. Diacritical marks: record them as they appear; add them if it is certain that they are integral to the title but were omitted in the source</a:t>
            </a:r>
          </a:p>
          <a:p>
            <a:r>
              <a:rPr lang="en-US" sz="2400" dirty="0" smtClean="0"/>
              <a:t>6.2.1.7. Omit initial articles (NACO follows the alternative)</a:t>
            </a:r>
          </a:p>
          <a:p>
            <a:r>
              <a:rPr lang="en-US" sz="2400" dirty="0" smtClean="0"/>
              <a:t>6.2.1.9. Abbreviations. Record only abbreviations that are found in the source.</a:t>
            </a:r>
          </a:p>
          <a:p>
            <a:r>
              <a:rPr lang="en-US" sz="2400" dirty="0"/>
              <a:t>5</a:t>
            </a:r>
            <a:r>
              <a:rPr lang="en-US" sz="2400" dirty="0" smtClean="0"/>
              <a:t>.4. Language and script. NACO policy = Romanize vernacular scripts.</a:t>
            </a:r>
            <a:endParaRPr lang="en-US" sz="24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16</a:t>
            </a:fld>
            <a:endParaRPr lang="en-US"/>
          </a:p>
        </p:txBody>
      </p:sp>
    </p:spTree>
    <p:extLst>
      <p:ext uri="{BB962C8B-B14F-4D97-AF65-F5344CB8AC3E}">
        <p14:creationId xmlns:p14="http://schemas.microsoft.com/office/powerpoint/2010/main" val="3198743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Transcription example</a:t>
            </a:r>
          </a:p>
        </p:txBody>
      </p:sp>
      <p:sp>
        <p:nvSpPr>
          <p:cNvPr id="3" name="Content Placeholder 2"/>
          <p:cNvSpPr>
            <a:spLocks noGrp="1"/>
          </p:cNvSpPr>
          <p:nvPr>
            <p:ph idx="1"/>
          </p:nvPr>
        </p:nvSpPr>
        <p:spPr/>
        <p:txBody>
          <a:bodyPr/>
          <a:lstStyle/>
          <a:p>
            <a:pPr>
              <a:buFont typeface="Arial" charset="0"/>
              <a:buNone/>
              <a:defRPr/>
            </a:pPr>
            <a:r>
              <a:rPr lang="en-US" smtClean="0"/>
              <a:t>Forms found for title:</a:t>
            </a:r>
          </a:p>
          <a:p>
            <a:pPr>
              <a:buFont typeface="Arial" charset="0"/>
              <a:buNone/>
              <a:defRPr/>
            </a:pPr>
            <a:r>
              <a:rPr lang="en-US" smtClean="0"/>
              <a:t>	Piedra de Sol</a:t>
            </a:r>
          </a:p>
          <a:p>
            <a:pPr>
              <a:buFont typeface="Arial" charset="0"/>
              <a:buNone/>
              <a:defRPr/>
            </a:pPr>
            <a:r>
              <a:rPr lang="en-US" smtClean="0"/>
              <a:t>	PIEDRA DE SOL</a:t>
            </a:r>
          </a:p>
          <a:p>
            <a:pPr>
              <a:buFont typeface="Arial" charset="0"/>
              <a:buNone/>
              <a:defRPr/>
            </a:pPr>
            <a:r>
              <a:rPr lang="en-US" smtClean="0"/>
              <a:t>Manipulation of capitalization according to Appendix A:</a:t>
            </a:r>
          </a:p>
          <a:p>
            <a:pPr>
              <a:buFont typeface="Arial" charset="0"/>
              <a:buNone/>
              <a:defRPr/>
            </a:pPr>
            <a:r>
              <a:rPr lang="en-US" smtClean="0">
                <a:solidFill>
                  <a:schemeClr val="tx2">
                    <a:lumMod val="60000"/>
                    <a:lumOff val="40000"/>
                  </a:schemeClr>
                </a:solidFill>
              </a:rPr>
              <a:t>	Piedra de sol</a:t>
            </a:r>
          </a:p>
        </p:txBody>
      </p:sp>
      <p:pic>
        <p:nvPicPr>
          <p:cNvPr id="235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0588" y="4159250"/>
            <a:ext cx="1223962" cy="2051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5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122738"/>
            <a:ext cx="1174750" cy="2125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17</a:t>
            </a:fld>
            <a:endParaRPr lang="en-US"/>
          </a:p>
        </p:txBody>
      </p:sp>
    </p:spTree>
    <p:extLst>
      <p:ext uri="{BB962C8B-B14F-4D97-AF65-F5344CB8AC3E}">
        <p14:creationId xmlns:p14="http://schemas.microsoft.com/office/powerpoint/2010/main" val="685371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RDA 5.8. Source Consulted</a:t>
            </a:r>
            <a:endParaRPr lang="en-US"/>
          </a:p>
        </p:txBody>
      </p:sp>
      <p:sp>
        <p:nvSpPr>
          <p:cNvPr id="3" name="Content Placeholder 2"/>
          <p:cNvSpPr>
            <a:spLocks noGrp="1"/>
          </p:cNvSpPr>
          <p:nvPr>
            <p:ph idx="1"/>
          </p:nvPr>
        </p:nvSpPr>
        <p:spPr/>
        <p:txBody>
          <a:bodyPr/>
          <a:lstStyle/>
          <a:p>
            <a:r>
              <a:rPr lang="en-US" smtClean="0"/>
              <a:t>Record in 670 field, or 3XX $u/$v</a:t>
            </a:r>
          </a:p>
          <a:p>
            <a:r>
              <a:rPr lang="en-US" smtClean="0"/>
              <a:t>Always include one 670 for the work being cataloged</a:t>
            </a:r>
          </a:p>
          <a:p>
            <a:r>
              <a:rPr lang="en-US" smtClean="0"/>
              <a:t>Others included if needed to justify information in the description</a:t>
            </a:r>
          </a:p>
          <a:p>
            <a:r>
              <a:rPr lang="en-US" smtClean="0"/>
              <a:t>Suggested format: </a:t>
            </a:r>
          </a:p>
          <a:p>
            <a:pPr marL="457200" lvl="1" indent="0">
              <a:buNone/>
            </a:pPr>
            <a:r>
              <a:rPr lang="en-US" smtClean="0"/>
              <a:t>670  $a Title proper, date: $b citation (data)</a:t>
            </a:r>
          </a:p>
          <a:p>
            <a:pPr marL="457200" lvl="1"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18</a:t>
            </a:fld>
            <a:endParaRPr lang="en-US"/>
          </a:p>
        </p:txBody>
      </p:sp>
    </p:spTree>
    <p:extLst>
      <p:ext uri="{BB962C8B-B14F-4D97-AF65-F5344CB8AC3E}">
        <p14:creationId xmlns:p14="http://schemas.microsoft.com/office/powerpoint/2010/main" val="2103810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670 field examples</a:t>
            </a:r>
            <a:endParaRPr lang="en-US"/>
          </a:p>
        </p:txBody>
      </p:sp>
      <p:sp>
        <p:nvSpPr>
          <p:cNvPr id="3" name="Content Placeholder 2"/>
          <p:cNvSpPr>
            <a:spLocks noGrp="1"/>
          </p:cNvSpPr>
          <p:nvPr>
            <p:ph idx="1"/>
          </p:nvPr>
        </p:nvSpPr>
        <p:spPr>
          <a:xfrm>
            <a:off x="457200" y="1219200"/>
            <a:ext cx="8229600" cy="4800600"/>
          </a:xfrm>
        </p:spPr>
        <p:txBody>
          <a:bodyPr/>
          <a:lstStyle/>
          <a:p>
            <a:pPr marL="0" lvl="1" indent="0">
              <a:buNone/>
            </a:pPr>
            <a:endParaRPr lang="en-US" sz="1800" smtClean="0"/>
          </a:p>
          <a:p>
            <a:pPr marL="0" lvl="1" indent="0">
              <a:buNone/>
            </a:pPr>
            <a:r>
              <a:rPr lang="en-US" sz="1800" smtClean="0"/>
              <a:t>670  $a </a:t>
            </a:r>
            <a:r>
              <a:rPr lang="en-US" sz="1800"/>
              <a:t>The tragedy of Romeo and Juliet, </a:t>
            </a:r>
            <a:r>
              <a:rPr lang="en-US" sz="1800" smtClean="0"/>
              <a:t>1982</a:t>
            </a:r>
          </a:p>
          <a:p>
            <a:pPr marL="0" lvl="1" indent="0">
              <a:buNone/>
            </a:pPr>
            <a:endParaRPr lang="en-US" sz="1800" smtClean="0"/>
          </a:p>
          <a:p>
            <a:pPr marL="0" indent="0">
              <a:buNone/>
            </a:pPr>
            <a:r>
              <a:rPr lang="en-US" sz="1800" smtClean="0"/>
              <a:t>670  $a </a:t>
            </a:r>
            <a:r>
              <a:rPr lang="en-US" sz="1800"/>
              <a:t>Russian Wikipedia, June 19, 2012 </a:t>
            </a:r>
            <a:r>
              <a:rPr lang="en-US" sz="1800" smtClean="0"/>
              <a:t>$b </a:t>
            </a:r>
            <a:r>
              <a:rPr lang="en-US" sz="1800"/>
              <a:t>(</a:t>
            </a:r>
            <a:r>
              <a:rPr lang="az-Cyrl-AZ" sz="1800"/>
              <a:t>Анна Каренина = </a:t>
            </a:r>
            <a:r>
              <a:rPr lang="en-US" sz="1800"/>
              <a:t>Anna Karenina; written 1873-1877, first publication 1875-1877</a:t>
            </a:r>
            <a:r>
              <a:rPr lang="en-US" sz="1800" smtClean="0"/>
              <a:t>)</a:t>
            </a:r>
          </a:p>
          <a:p>
            <a:pPr marL="0" indent="0">
              <a:buNone/>
            </a:pPr>
            <a:endParaRPr lang="en-US" sz="1800"/>
          </a:p>
          <a:p>
            <a:pPr marL="0" indent="0">
              <a:buNone/>
            </a:pPr>
            <a:r>
              <a:rPr lang="en-US" sz="1800" smtClean="0"/>
              <a:t>670  $</a:t>
            </a:r>
            <a:r>
              <a:rPr lang="en-US" sz="1800"/>
              <a:t>a Rin itsu shō, 2012: </a:t>
            </a:r>
            <a:r>
              <a:rPr lang="en-US" sz="1800" smtClean="0"/>
              <a:t>$b </a:t>
            </a:r>
            <a:r>
              <a:rPr lang="en-US" sz="1800"/>
              <a:t>t.p. (</a:t>
            </a:r>
            <a:r>
              <a:rPr lang="ja-JP" altLang="en-US" sz="1800"/>
              <a:t>源氏物語古注集成 </a:t>
            </a:r>
            <a:r>
              <a:rPr lang="en-US" altLang="ja-JP" sz="1800"/>
              <a:t>= </a:t>
            </a:r>
            <a:r>
              <a:rPr lang="en-US" sz="1800"/>
              <a:t>Genji monogatari kochū shūsei)</a:t>
            </a:r>
            <a:endParaRPr lang="en-US" sz="1800" smtClean="0"/>
          </a:p>
          <a:p>
            <a:pPr marL="0" indent="0">
              <a:buNone/>
            </a:pPr>
            <a:endParaRPr lang="en-US" sz="1800"/>
          </a:p>
          <a:p>
            <a:pPr marL="0" indent="0">
              <a:buNone/>
            </a:pPr>
            <a:r>
              <a:rPr lang="en-US" sz="1800" smtClean="0"/>
              <a:t>670   $a </a:t>
            </a:r>
            <a:r>
              <a:rPr lang="en-US" sz="1800"/>
              <a:t>Homeri Odyssea, </a:t>
            </a:r>
            <a:r>
              <a:rPr lang="en-US" sz="1800" smtClean="0"/>
              <a:t>1909-</a:t>
            </a:r>
          </a:p>
          <a:p>
            <a:pPr marL="0" indent="0">
              <a:buNone/>
            </a:pPr>
            <a:endParaRPr lang="en-US" sz="1800"/>
          </a:p>
          <a:p>
            <a:pPr marL="0" indent="0">
              <a:buNone/>
            </a:pPr>
            <a:r>
              <a:rPr lang="en-US" sz="1800" smtClean="0"/>
              <a:t>670  $a Dr</a:t>
            </a:r>
            <a:r>
              <a:rPr lang="en-US" sz="1800"/>
              <a:t>. Seuss's Green eggs and ham, 1995</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19</a:t>
            </a:fld>
            <a:endParaRPr lang="en-US"/>
          </a:p>
        </p:txBody>
      </p:sp>
    </p:spTree>
    <p:extLst>
      <p:ext uri="{BB962C8B-B14F-4D97-AF65-F5344CB8AC3E}">
        <p14:creationId xmlns:p14="http://schemas.microsoft.com/office/powerpoint/2010/main" val="1501932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FRBR Primary Entities</a:t>
            </a:r>
          </a:p>
        </p:txBody>
      </p:sp>
      <p:sp>
        <p:nvSpPr>
          <p:cNvPr id="3075" name="Content Placeholder 2"/>
          <p:cNvSpPr>
            <a:spLocks noGrp="1"/>
          </p:cNvSpPr>
          <p:nvPr>
            <p:ph idx="1"/>
          </p:nvPr>
        </p:nvSpPr>
        <p:spPr/>
        <p:txBody>
          <a:bodyPr/>
          <a:lstStyle/>
          <a:p>
            <a:r>
              <a:rPr lang="en-US" sz="3600" smtClean="0"/>
              <a:t>Work</a:t>
            </a:r>
          </a:p>
          <a:p>
            <a:pPr lvl="1">
              <a:buFont typeface="Arial" charset="0"/>
              <a:buChar char="•"/>
            </a:pPr>
            <a:r>
              <a:rPr lang="en-US" sz="3600" smtClean="0"/>
              <a:t>Expression</a:t>
            </a:r>
          </a:p>
          <a:p>
            <a:pPr lvl="2"/>
            <a:r>
              <a:rPr lang="en-US" sz="3600" smtClean="0"/>
              <a:t>Manifestation</a:t>
            </a:r>
          </a:p>
          <a:p>
            <a:pPr lvl="3">
              <a:buFont typeface="Arial" charset="0"/>
              <a:buChar char="•"/>
            </a:pPr>
            <a:r>
              <a:rPr lang="en-US" sz="3600" smtClean="0"/>
              <a:t>Item</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a:t>
            </a:fld>
            <a:endParaRPr lang="en-US"/>
          </a:p>
        </p:txBody>
      </p:sp>
    </p:spTree>
    <p:extLst>
      <p:ext uri="{BB962C8B-B14F-4D97-AF65-F5344CB8AC3E}">
        <p14:creationId xmlns:p14="http://schemas.microsoft.com/office/powerpoint/2010/main" val="2528491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a:t>
            </a:r>
            <a:br>
              <a:rPr lang="en-US" smtClean="0"/>
            </a:br>
            <a:r>
              <a:rPr lang="en-US" smtClean="0"/>
              <a:t>Sources of Information</a:t>
            </a:r>
          </a:p>
        </p:txBody>
      </p:sp>
      <p:sp>
        <p:nvSpPr>
          <p:cNvPr id="19459" name="Content Placeholder 2"/>
          <p:cNvSpPr>
            <a:spLocks noGrp="1"/>
          </p:cNvSpPr>
          <p:nvPr>
            <p:ph idx="1"/>
          </p:nvPr>
        </p:nvSpPr>
        <p:spPr/>
        <p:txBody>
          <a:bodyPr/>
          <a:lstStyle/>
          <a:p>
            <a:endParaRPr lang="en-US" smtClean="0"/>
          </a:p>
          <a:p>
            <a:r>
              <a:rPr lang="en-US" smtClean="0"/>
              <a:t>Where can we get information about works?</a:t>
            </a:r>
          </a:p>
          <a:p>
            <a:pPr lvl="1"/>
            <a:r>
              <a:rPr lang="en-US" smtClean="0"/>
              <a:t>6.1.1: Take the title or titles of the work from </a:t>
            </a:r>
            <a:r>
              <a:rPr lang="en-US" i="1" smtClean="0"/>
              <a:t>any source</a:t>
            </a:r>
            <a:r>
              <a:rPr lang="en-US" smtClean="0"/>
              <a:t>. Take information on other identifying attributes of works and expressions from </a:t>
            </a:r>
            <a:r>
              <a:rPr lang="en-US" i="1" smtClean="0"/>
              <a:t>any source</a:t>
            </a:r>
            <a:r>
              <a:rPr lang="en-US" smtClean="0"/>
              <a: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20</a:t>
            </a:fld>
            <a:endParaRPr lang="en-US"/>
          </a:p>
        </p:txBody>
      </p:sp>
    </p:spTree>
    <p:extLst>
      <p:ext uri="{BB962C8B-B14F-4D97-AF65-F5344CB8AC3E}">
        <p14:creationId xmlns:p14="http://schemas.microsoft.com/office/powerpoint/2010/main" val="1272734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Identifying Works: Sources</a:t>
            </a:r>
          </a:p>
        </p:txBody>
      </p:sp>
      <p:sp>
        <p:nvSpPr>
          <p:cNvPr id="19459" name="Content Placeholder 2"/>
          <p:cNvSpPr>
            <a:spLocks noGrp="1"/>
          </p:cNvSpPr>
          <p:nvPr>
            <p:ph idx="1"/>
          </p:nvPr>
        </p:nvSpPr>
        <p:spPr/>
        <p:txBody>
          <a:bodyPr/>
          <a:lstStyle/>
          <a:p>
            <a:r>
              <a:rPr lang="en-US" smtClean="0"/>
              <a:t>Sources to check</a:t>
            </a:r>
          </a:p>
          <a:p>
            <a:pPr lvl="1"/>
            <a:r>
              <a:rPr lang="en-US" smtClean="0"/>
              <a:t>The resource you are cataloging</a:t>
            </a:r>
          </a:p>
          <a:p>
            <a:pPr lvl="1"/>
            <a:r>
              <a:rPr lang="en-US" smtClean="0"/>
              <a:t>The LC/NACO Authority File (authorities.loc.gov)</a:t>
            </a:r>
          </a:p>
          <a:p>
            <a:pPr lvl="1"/>
            <a:r>
              <a:rPr lang="en-US" smtClean="0"/>
              <a:t>Your database (e.g. OCLC)</a:t>
            </a:r>
          </a:p>
          <a:p>
            <a:pPr lvl="1"/>
            <a:r>
              <a:rPr lang="en-US" smtClean="0"/>
              <a:t>Optional: Other useful sources</a:t>
            </a:r>
          </a:p>
          <a:p>
            <a:pPr lvl="2"/>
            <a:r>
              <a:rPr lang="en-US" smtClean="0"/>
              <a:t>Virtual </a:t>
            </a:r>
            <a:r>
              <a:rPr lang="en-US"/>
              <a:t>International Authority File (http://</a:t>
            </a:r>
            <a:r>
              <a:rPr lang="en-US" smtClean="0"/>
              <a:t>viaf.org)</a:t>
            </a:r>
            <a:endParaRPr lang="en-US"/>
          </a:p>
          <a:p>
            <a:pPr lvl="2"/>
            <a:r>
              <a:rPr lang="en-US"/>
              <a:t>Wikipedia (http://www.wikipedia.org/)</a:t>
            </a:r>
          </a:p>
          <a:p>
            <a:pPr lvl="2"/>
            <a:r>
              <a:rPr lang="en-US" smtClean="0"/>
              <a:t>Other sources such as encyclopedias and dictionaries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224214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Title</a:t>
            </a:r>
          </a:p>
        </p:txBody>
      </p:sp>
      <p:sp>
        <p:nvSpPr>
          <p:cNvPr id="20483" name="Content Placeholder 2"/>
          <p:cNvSpPr>
            <a:spLocks noGrp="1"/>
          </p:cNvSpPr>
          <p:nvPr>
            <p:ph idx="1"/>
          </p:nvPr>
        </p:nvSpPr>
        <p:spPr/>
        <p:txBody>
          <a:bodyPr/>
          <a:lstStyle/>
          <a:p>
            <a:r>
              <a:rPr lang="en-US" smtClean="0"/>
              <a:t>Preferred title is a core element</a:t>
            </a:r>
          </a:p>
          <a:p>
            <a:r>
              <a:rPr lang="en-US" smtClean="0"/>
              <a:t>Preferred title (modern works)</a:t>
            </a:r>
          </a:p>
          <a:p>
            <a:pPr lvl="1"/>
            <a:r>
              <a:rPr lang="en-US" smtClean="0"/>
              <a:t>Chosen according to 6.2.2.4: “For works created after 1500, choose as the preferred title the title in the original language by which the work has become known through use in resources embodying the work or in reference sources.”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22</a:t>
            </a:fld>
            <a:endParaRPr lang="en-US"/>
          </a:p>
        </p:txBody>
      </p:sp>
    </p:spTree>
    <p:extLst>
      <p:ext uri="{BB962C8B-B14F-4D97-AF65-F5344CB8AC3E}">
        <p14:creationId xmlns:p14="http://schemas.microsoft.com/office/powerpoint/2010/main" val="847560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Attributes of Works: Title</a:t>
            </a:r>
          </a:p>
        </p:txBody>
      </p:sp>
      <p:sp>
        <p:nvSpPr>
          <p:cNvPr id="21507" name="Content Placeholder 2"/>
          <p:cNvSpPr>
            <a:spLocks noGrp="1"/>
          </p:cNvSpPr>
          <p:nvPr>
            <p:ph idx="1"/>
          </p:nvPr>
        </p:nvSpPr>
        <p:spPr/>
        <p:txBody>
          <a:bodyPr/>
          <a:lstStyle/>
          <a:p>
            <a:pPr>
              <a:buFont typeface="Arial" charset="0"/>
              <a:buNone/>
            </a:pPr>
            <a:r>
              <a:rPr lang="en-US" smtClean="0"/>
              <a:t>We find two possible titles for this work. Which would we choose as the preferred title?</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743200"/>
            <a:ext cx="1905000" cy="3195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2667000"/>
            <a:ext cx="1828800" cy="3308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p:cNvSpPr/>
          <p:nvPr/>
        </p:nvSpPr>
        <p:spPr>
          <a:xfrm>
            <a:off x="5181600" y="2743200"/>
            <a:ext cx="1371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657600"/>
            <a:ext cx="1828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62200" y="3276600"/>
            <a:ext cx="1676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23</a:t>
            </a:fld>
            <a:endParaRPr lang="en-US"/>
          </a:p>
        </p:txBody>
      </p:sp>
    </p:spTree>
    <p:extLst>
      <p:ext uri="{BB962C8B-B14F-4D97-AF65-F5344CB8AC3E}">
        <p14:creationId xmlns:p14="http://schemas.microsoft.com/office/powerpoint/2010/main" val="3261173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Title</a:t>
            </a:r>
          </a:p>
        </p:txBody>
      </p:sp>
      <p:sp>
        <p:nvSpPr>
          <p:cNvPr id="3" name="Content Placeholder 2"/>
          <p:cNvSpPr>
            <a:spLocks noGrp="1"/>
          </p:cNvSpPr>
          <p:nvPr>
            <p:ph idx="1"/>
          </p:nvPr>
        </p:nvSpPr>
        <p:spPr/>
        <p:txBody>
          <a:bodyPr/>
          <a:lstStyle/>
          <a:p>
            <a:r>
              <a:rPr lang="en-US" smtClean="0"/>
              <a:t>Preferred title (works created before 1501)</a:t>
            </a:r>
          </a:p>
          <a:p>
            <a:pPr lvl="1"/>
            <a:r>
              <a:rPr lang="en-US"/>
              <a:t>Chosen according to 6.2.2.5: “For works created before 1501, choose the title or form of title in the original language by which the work is identified in modern reference sources as the preferred title</a:t>
            </a:r>
            <a:r>
              <a:rPr lang="en-US" smtClean="0"/>
              <a:t>.”</a:t>
            </a:r>
          </a:p>
          <a:p>
            <a:pPr lvl="1"/>
            <a:r>
              <a:rPr lang="en-US" smtClean="0"/>
              <a:t>Note special rules for Greek and anonymous works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24</a:t>
            </a:fld>
            <a:endParaRPr lang="en-US"/>
          </a:p>
        </p:txBody>
      </p:sp>
    </p:spTree>
    <p:extLst>
      <p:ext uri="{BB962C8B-B14F-4D97-AF65-F5344CB8AC3E}">
        <p14:creationId xmlns:p14="http://schemas.microsoft.com/office/powerpoint/2010/main" val="358086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54" t="14695" r="31214" b="19795"/>
          <a:stretch/>
        </p:blipFill>
        <p:spPr bwMode="auto">
          <a:xfrm>
            <a:off x="4217670" y="1280159"/>
            <a:ext cx="3051810" cy="48920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translation,</a:t>
            </a:r>
          </a:p>
          <a:p>
            <a:pPr marL="0" indent="0">
              <a:buNone/>
            </a:pPr>
            <a:r>
              <a:rPr lang="en-US" smtClean="0"/>
              <a:t>published 2011</a:t>
            </a:r>
            <a:endParaRPr lang="en-US"/>
          </a:p>
        </p:txBody>
      </p:sp>
      <p:sp>
        <p:nvSpPr>
          <p:cNvPr id="5" name="Oval 4"/>
          <p:cNvSpPr/>
          <p:nvPr/>
        </p:nvSpPr>
        <p:spPr>
          <a:xfrm>
            <a:off x="4724400" y="2743200"/>
            <a:ext cx="19050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25</a:t>
            </a:fld>
            <a:endParaRPr lang="en-US"/>
          </a:p>
        </p:txBody>
      </p:sp>
    </p:spTree>
    <p:extLst>
      <p:ext uri="{BB962C8B-B14F-4D97-AF65-F5344CB8AC3E}">
        <p14:creationId xmlns:p14="http://schemas.microsoft.com/office/powerpoint/2010/main" val="2344785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p:txBody>
          <a:bodyPr/>
          <a:lstStyle/>
          <a:p>
            <a:pPr marL="0" indent="0">
              <a:buNone/>
            </a:pPr>
            <a:r>
              <a:rPr lang="en-US" smtClean="0"/>
              <a:t>Modern reference</a:t>
            </a:r>
          </a:p>
          <a:p>
            <a:pPr marL="0" indent="0">
              <a:buNone/>
            </a:pPr>
            <a:r>
              <a:rPr lang="en-US" smtClean="0"/>
              <a:t>source: </a:t>
            </a:r>
            <a:r>
              <a:rPr lang="en-US" i="1" smtClean="0"/>
              <a:t>Oxford</a:t>
            </a:r>
          </a:p>
          <a:p>
            <a:pPr marL="0" indent="0">
              <a:buNone/>
            </a:pPr>
            <a:r>
              <a:rPr lang="en-US" i="1" smtClean="0"/>
              <a:t>classical dictionary, </a:t>
            </a:r>
          </a:p>
          <a:p>
            <a:pPr marL="0" indent="0">
              <a:buNone/>
            </a:pPr>
            <a:r>
              <a:rPr lang="en-US" i="1" smtClean="0"/>
              <a:t>1996, p. 718</a:t>
            </a:r>
            <a:endParaRPr lang="en-US"/>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60" t="11228" r="43570" b="50875"/>
          <a:stretch/>
        </p:blipFill>
        <p:spPr bwMode="auto">
          <a:xfrm>
            <a:off x="3897630" y="1264919"/>
            <a:ext cx="4636750" cy="54406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629400" y="3124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pPr>
              <a:defRPr/>
            </a:pPr>
            <a:r>
              <a:rPr lang="en-US" smtClean="0"/>
              <a:t>Module 8. Describing Works</a:t>
            </a:r>
            <a:endParaRPr lang="en-US"/>
          </a:p>
        </p:txBody>
      </p:sp>
      <p:sp>
        <p:nvSpPr>
          <p:cNvPr id="6" name="Slide Number Placeholder 5"/>
          <p:cNvSpPr>
            <a:spLocks noGrp="1"/>
          </p:cNvSpPr>
          <p:nvPr>
            <p:ph type="sldNum" sz="quarter" idx="12"/>
          </p:nvPr>
        </p:nvSpPr>
        <p:spPr/>
        <p:txBody>
          <a:bodyPr/>
          <a:lstStyle/>
          <a:p>
            <a:pPr>
              <a:defRPr/>
            </a:pPr>
            <a:fld id="{D92AA2C8-A7FF-495D-8849-DA0C39E4BF22}" type="slidenum">
              <a:rPr lang="en-US" smtClean="0"/>
              <a:pPr>
                <a:defRPr/>
              </a:pPr>
              <a:t>26</a:t>
            </a:fld>
            <a:endParaRPr lang="en-US"/>
          </a:p>
        </p:txBody>
      </p:sp>
    </p:spTree>
    <p:extLst>
      <p:ext uri="{BB962C8B-B14F-4D97-AF65-F5344CB8AC3E}">
        <p14:creationId xmlns:p14="http://schemas.microsoft.com/office/powerpoint/2010/main" val="40783100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title?</a:t>
            </a:r>
            <a:endParaRPr lang="en-US"/>
          </a:p>
        </p:txBody>
      </p:sp>
      <p:sp>
        <p:nvSpPr>
          <p:cNvPr id="3" name="Content Placeholder 2"/>
          <p:cNvSpPr>
            <a:spLocks noGrp="1"/>
          </p:cNvSpPr>
          <p:nvPr>
            <p:ph idx="1"/>
          </p:nvPr>
        </p:nvSpPr>
        <p:spPr>
          <a:xfrm>
            <a:off x="457199" y="1383030"/>
            <a:ext cx="3428999" cy="4636770"/>
          </a:xfrm>
        </p:spPr>
        <p:txBody>
          <a:bodyPr/>
          <a:lstStyle/>
          <a:p>
            <a:pPr marL="0" indent="0">
              <a:buNone/>
            </a:pPr>
            <a:r>
              <a:rPr lang="en-US" sz="2800" i="1" smtClean="0"/>
              <a:t>Brill’s new Pauly dictionary of Greek and Latin authors and texts, 2009, p. 325-326</a:t>
            </a:r>
          </a:p>
          <a:p>
            <a:pPr marL="0" indent="0">
              <a:buNone/>
            </a:pPr>
            <a:endParaRPr lang="en-US" sz="2800" i="1" smtClean="0"/>
          </a:p>
          <a:p>
            <a:pPr marL="0" indent="0">
              <a:buNone/>
            </a:pPr>
            <a:r>
              <a:rPr lang="en-US" smtClean="0"/>
              <a:t>Iliad (English)?</a:t>
            </a:r>
          </a:p>
          <a:p>
            <a:pPr marL="0" indent="0">
              <a:buNone/>
            </a:pPr>
            <a:r>
              <a:rPr lang="en-US" smtClean="0"/>
              <a:t>Ilias (Latin)?</a:t>
            </a:r>
          </a:p>
          <a:p>
            <a:pPr marL="0" indent="0">
              <a:buNone/>
            </a:pPr>
            <a:r>
              <a:rPr lang="el-GR"/>
              <a:t> </a:t>
            </a:r>
            <a:r>
              <a:rPr lang="el-GR" smtClean="0"/>
              <a:t>Ἰλι</a:t>
            </a:r>
            <a:r>
              <a:rPr lang="el-GR"/>
              <a:t>ά</a:t>
            </a:r>
            <a:r>
              <a:rPr lang="el-GR" smtClean="0"/>
              <a:t>ς</a:t>
            </a:r>
            <a:r>
              <a:rPr lang="en-US" smtClean="0"/>
              <a:t> (Greek)?</a:t>
            </a:r>
          </a:p>
          <a:p>
            <a:pPr marL="0" indent="0">
              <a:buNone/>
            </a:pPr>
            <a:endParaRPr lang="en-US"/>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15" t="41247" r="18314" b="34797"/>
          <a:stretch/>
        </p:blipFill>
        <p:spPr bwMode="auto">
          <a:xfrm>
            <a:off x="3886199" y="1371600"/>
            <a:ext cx="5173649" cy="2438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75" t="14353" r="24002" b="68769"/>
          <a:stretch/>
        </p:blipFill>
        <p:spPr bwMode="auto">
          <a:xfrm>
            <a:off x="3898738" y="3962400"/>
            <a:ext cx="5161110" cy="1793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724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486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248400" y="42672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209800"/>
            <a:ext cx="838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27</a:t>
            </a:fld>
            <a:endParaRPr lang="en-US"/>
          </a:p>
        </p:txBody>
      </p:sp>
    </p:spTree>
    <p:extLst>
      <p:ext uri="{BB962C8B-B14F-4D97-AF65-F5344CB8AC3E}">
        <p14:creationId xmlns:p14="http://schemas.microsoft.com/office/powerpoint/2010/main" val="376537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dirty="0" smtClean="0"/>
              <a:t>Parts of works (6.2.2.9)</a:t>
            </a:r>
          </a:p>
          <a:p>
            <a:pPr lvl="1"/>
            <a:r>
              <a:rPr lang="en-US" dirty="0" smtClean="0"/>
              <a:t>One part - choose preferred title as already shown</a:t>
            </a:r>
          </a:p>
          <a:p>
            <a:pPr lvl="2"/>
            <a:r>
              <a:rPr lang="en-US" dirty="0" smtClean="0"/>
              <a:t>Two towers</a:t>
            </a:r>
          </a:p>
          <a:p>
            <a:pPr lvl="2"/>
            <a:r>
              <a:rPr lang="en-US" dirty="0" smtClean="0"/>
              <a:t>King of the hill</a:t>
            </a:r>
          </a:p>
          <a:p>
            <a:pPr marL="914400" lvl="2" indent="0">
              <a:buNone/>
            </a:pPr>
            <a:r>
              <a:rPr lang="en-US" i="1" dirty="0" smtClean="0"/>
              <a:t>Can be generic (append to the preferred title of the work)</a:t>
            </a:r>
            <a:endParaRPr lang="en-US" i="1" dirty="0"/>
          </a:p>
          <a:p>
            <a:pPr lvl="2"/>
            <a:r>
              <a:rPr lang="en-US" dirty="0" smtClean="0"/>
              <a:t>Episode 2, e.g.</a:t>
            </a:r>
            <a:endParaRPr lang="en-US" i="1" dirty="0" smtClean="0"/>
          </a:p>
          <a:p>
            <a:pPr marL="1371600" lvl="3" indent="0">
              <a:buNone/>
            </a:pPr>
            <a:r>
              <a:rPr lang="en-US" dirty="0" err="1" smtClean="0"/>
              <a:t>Downton</a:t>
            </a:r>
            <a:r>
              <a:rPr lang="en-US" dirty="0" smtClean="0"/>
              <a:t> Abbey. Season 1. Episode 2</a:t>
            </a:r>
          </a:p>
          <a:p>
            <a:pPr lvl="2"/>
            <a:r>
              <a:rPr lang="en-US" dirty="0" smtClean="0"/>
              <a:t>Introduction</a:t>
            </a:r>
          </a:p>
          <a:p>
            <a:pPr marL="1371600" lvl="3" indent="0">
              <a:buNone/>
            </a:pPr>
            <a:r>
              <a:rPr lang="en-US" dirty="0"/>
              <a:t>This side of paradise. Preface </a:t>
            </a:r>
            <a:endParaRPr lang="en-US" dirty="0" smtClean="0"/>
          </a:p>
          <a:p>
            <a:pPr marL="457200" lvl="1" indent="0">
              <a:buNone/>
            </a:pPr>
            <a:endParaRPr lang="en-US" dirty="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28</a:t>
            </a:fld>
            <a:endParaRPr lang="en-US"/>
          </a:p>
        </p:txBody>
      </p:sp>
    </p:spTree>
    <p:extLst>
      <p:ext uri="{BB962C8B-B14F-4D97-AF65-F5344CB8AC3E}">
        <p14:creationId xmlns:p14="http://schemas.microsoft.com/office/powerpoint/2010/main" val="4028483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76400"/>
            <a:ext cx="8229600" cy="4449763"/>
          </a:xfrm>
        </p:spPr>
        <p:txBody>
          <a:bodyPr/>
          <a:lstStyle/>
          <a:p>
            <a:r>
              <a:rPr lang="en-US" sz="2000" smtClean="0"/>
              <a:t>Parts of works (6.2.2.9)</a:t>
            </a:r>
          </a:p>
          <a:p>
            <a:pPr lvl="1"/>
            <a:r>
              <a:rPr lang="en-US" sz="2000" smtClean="0"/>
              <a:t>More than one part</a:t>
            </a:r>
          </a:p>
          <a:p>
            <a:pPr lvl="2"/>
            <a:r>
              <a:rPr lang="en-US" sz="2000" smtClean="0"/>
              <a:t>Numbered consecutive parts: give the general term in the singular with the number (append to the preferred title of the work)</a:t>
            </a:r>
          </a:p>
          <a:p>
            <a:pPr lvl="3"/>
            <a:r>
              <a:rPr lang="en-US" smtClean="0"/>
              <a:t>Book 1-5, e.g.</a:t>
            </a:r>
          </a:p>
          <a:p>
            <a:pPr marL="1828800" lvl="4" indent="0">
              <a:buNone/>
            </a:pPr>
            <a:r>
              <a:rPr lang="en-US"/>
              <a:t>Commentary on the Epistle to the Romans. Book 1-5</a:t>
            </a:r>
          </a:p>
          <a:p>
            <a:pPr lvl="2"/>
            <a:r>
              <a:rPr lang="en-US" sz="2000" smtClean="0"/>
              <a:t>Unnumbered </a:t>
            </a:r>
            <a:r>
              <a:rPr lang="en-US" sz="2000" smtClean="0"/>
              <a:t>or nonconsecutive parts: either</a:t>
            </a:r>
          </a:p>
          <a:p>
            <a:pPr lvl="3"/>
            <a:r>
              <a:rPr lang="en-US" smtClean="0"/>
              <a:t>Record each part separately (i.e. treat each as a single part)</a:t>
            </a:r>
          </a:p>
          <a:p>
            <a:pPr lvl="3"/>
            <a:r>
              <a:rPr lang="en-US" smtClean="0"/>
              <a:t>Append “Selections” to the preferred title of the work as a whole, e.g., for a compilation called “Soliloquies from Hamlet”</a:t>
            </a:r>
          </a:p>
          <a:p>
            <a:pPr marL="1828800" lvl="4" indent="0">
              <a:buNone/>
            </a:pPr>
            <a:r>
              <a:rPr lang="en-US" smtClean="0"/>
              <a:t>Hamlet. Selections</a:t>
            </a:r>
          </a:p>
          <a:p>
            <a:pPr marL="457200" lvl="1" indent="0">
              <a:buNone/>
            </a:pPr>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29</a:t>
            </a:fld>
            <a:endParaRPr lang="en-US"/>
          </a:p>
        </p:txBody>
      </p:sp>
    </p:spTree>
    <p:extLst>
      <p:ext uri="{BB962C8B-B14F-4D97-AF65-F5344CB8AC3E}">
        <p14:creationId xmlns:p14="http://schemas.microsoft.com/office/powerpoint/2010/main" val="782659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RDA vs. AACR2</a:t>
            </a:r>
          </a:p>
        </p:txBody>
      </p:sp>
      <p:sp>
        <p:nvSpPr>
          <p:cNvPr id="4099" name="Content Placeholder 2"/>
          <p:cNvSpPr>
            <a:spLocks noGrp="1"/>
          </p:cNvSpPr>
          <p:nvPr>
            <p:ph idx="1"/>
          </p:nvPr>
        </p:nvSpPr>
        <p:spPr/>
        <p:txBody>
          <a:bodyPr/>
          <a:lstStyle/>
          <a:p>
            <a:r>
              <a:rPr lang="en-US" smtClean="0"/>
              <a:t>AACR2 uniform title definition: “The particular title by which a work is to be identified for cataloguing purposes.”</a:t>
            </a:r>
          </a:p>
          <a:p>
            <a:r>
              <a:rPr lang="en-US" smtClean="0"/>
              <a:t>Not, however, in fact an identifier for a work. </a:t>
            </a:r>
          </a:p>
          <a:p>
            <a:r>
              <a:rPr lang="en-US" smtClean="0"/>
              <a:t>AACR2 uniform title combines aspects of work, expression, and sometimes even manifestation.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a:t>
            </a:fld>
            <a:endParaRPr lang="en-US"/>
          </a:p>
        </p:txBody>
      </p:sp>
    </p:spTree>
    <p:extLst>
      <p:ext uri="{BB962C8B-B14F-4D97-AF65-F5344CB8AC3E}">
        <p14:creationId xmlns:p14="http://schemas.microsoft.com/office/powerpoint/2010/main" val="17836569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p:txBody>
          <a:bodyPr/>
          <a:lstStyle/>
          <a:p>
            <a:r>
              <a:rPr lang="en-US" smtClean="0"/>
              <a:t>Compilations of works (6.2.2.10)</a:t>
            </a:r>
          </a:p>
          <a:p>
            <a:pPr marL="400050" lvl="1" indent="0">
              <a:buNone/>
            </a:pPr>
            <a:r>
              <a:rPr lang="en-US" i="1" smtClean="0"/>
              <a:t>Either</a:t>
            </a:r>
          </a:p>
          <a:p>
            <a:pPr marL="857250" lvl="1" indent="-457200"/>
            <a:r>
              <a:rPr lang="en-US"/>
              <a:t>Record each </a:t>
            </a:r>
            <a:r>
              <a:rPr lang="en-US" smtClean="0"/>
              <a:t>work separately</a:t>
            </a:r>
          </a:p>
          <a:p>
            <a:pPr marL="400050" lvl="1" indent="0">
              <a:buNone/>
            </a:pPr>
            <a:r>
              <a:rPr lang="en-US" i="1" smtClean="0"/>
              <a:t>and/or</a:t>
            </a:r>
          </a:p>
          <a:p>
            <a:pPr marL="857250" lvl="1" indent="-457200"/>
            <a:r>
              <a:rPr lang="en-US" smtClean="0"/>
              <a:t>Use a conventional collective title</a:t>
            </a:r>
            <a:endParaRPr lang="en-US"/>
          </a:p>
          <a:p>
            <a:pPr marL="400050" lvl="1" indent="0">
              <a:buNone/>
            </a:pPr>
            <a:endParaRPr lang="en-US"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30</a:t>
            </a:fld>
            <a:endParaRPr lang="en-US"/>
          </a:p>
        </p:txBody>
      </p:sp>
    </p:spTree>
    <p:extLst>
      <p:ext uri="{BB962C8B-B14F-4D97-AF65-F5344CB8AC3E}">
        <p14:creationId xmlns:p14="http://schemas.microsoft.com/office/powerpoint/2010/main" val="3494340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1"/>
            <a:ext cx="8229600" cy="2514600"/>
          </a:xfrm>
        </p:spPr>
        <p:txBody>
          <a:bodyPr/>
          <a:lstStyle/>
          <a:p>
            <a:r>
              <a:rPr lang="en-US" sz="2800" smtClean="0"/>
              <a:t>Compilations of works (6.2.2.10): conventional collective title</a:t>
            </a:r>
          </a:p>
          <a:p>
            <a:pPr marL="857250" lvl="1" indent="-457200"/>
            <a:r>
              <a:rPr lang="en-US" sz="2400" smtClean="0"/>
              <a:t>Compilation purports to be the complete works of an author, use </a:t>
            </a:r>
            <a:r>
              <a:rPr lang="en-US" sz="2400" i="1" smtClean="0"/>
              <a:t>Works</a:t>
            </a:r>
            <a:endParaRPr lang="en-US" sz="2400" smtClean="0"/>
          </a:p>
          <a:p>
            <a:pPr marL="857250" lvl="1" indent="-457200"/>
            <a:r>
              <a:rPr lang="en-US" sz="2400" smtClean="0"/>
              <a:t>Compilation purports to be the complete works of an author in a single form, use one of the following:</a:t>
            </a:r>
          </a:p>
        </p:txBody>
      </p:sp>
      <p:sp>
        <p:nvSpPr>
          <p:cNvPr id="4" name="Content Placeholder 2"/>
          <p:cNvSpPr txBox="1">
            <a:spLocks/>
          </p:cNvSpPr>
          <p:nvPr/>
        </p:nvSpPr>
        <p:spPr bwMode="auto">
          <a:xfrm>
            <a:off x="533400" y="41148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2" indent="0">
              <a:buNone/>
            </a:pPr>
            <a:r>
              <a:rPr lang="en-US" sz="1600" smtClean="0"/>
              <a:t>Correspondence</a:t>
            </a:r>
          </a:p>
          <a:p>
            <a:pPr marL="800100" lvl="2" indent="0">
              <a:buNone/>
            </a:pPr>
            <a:r>
              <a:rPr lang="en-US" sz="1600" smtClean="0"/>
              <a:t>Essays</a:t>
            </a:r>
          </a:p>
          <a:p>
            <a:pPr marL="800100" lvl="2" indent="0">
              <a:buNone/>
            </a:pPr>
            <a:r>
              <a:rPr lang="en-US" sz="1600" smtClean="0"/>
              <a:t>Novels</a:t>
            </a:r>
          </a:p>
          <a:p>
            <a:pPr marL="800100" lvl="2" indent="0">
              <a:buNone/>
            </a:pPr>
            <a:r>
              <a:rPr lang="en-US" sz="1600" smtClean="0"/>
              <a:t>Plays</a:t>
            </a:r>
            <a:br>
              <a:rPr lang="en-US" sz="1600" smtClean="0"/>
            </a:br>
            <a:r>
              <a:rPr lang="en-US" sz="1600" smtClean="0"/>
              <a:t>Poems</a:t>
            </a:r>
          </a:p>
          <a:p>
            <a:pPr marL="800100" lvl="2" indent="0">
              <a:buNone/>
            </a:pPr>
            <a:r>
              <a:rPr lang="en-US" sz="1600" smtClean="0"/>
              <a:t>Prose works</a:t>
            </a:r>
          </a:p>
          <a:p>
            <a:pPr marL="800100" lvl="2" indent="0">
              <a:buNone/>
            </a:pPr>
            <a:r>
              <a:rPr lang="en-US" sz="1600" smtClean="0"/>
              <a:t>Short stories</a:t>
            </a:r>
          </a:p>
          <a:p>
            <a:pPr marL="800100" lvl="2" indent="0">
              <a:buNone/>
            </a:pPr>
            <a:r>
              <a:rPr lang="en-US" sz="1600" smtClean="0"/>
              <a:t>Speeches</a:t>
            </a:r>
          </a:p>
        </p:txBody>
      </p:sp>
      <p:sp>
        <p:nvSpPr>
          <p:cNvPr id="5" name="Content Placeholder 2"/>
          <p:cNvSpPr txBox="1">
            <a:spLocks/>
          </p:cNvSpPr>
          <p:nvPr/>
        </p:nvSpPr>
        <p:spPr bwMode="auto">
          <a:xfrm>
            <a:off x="457200" y="51054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en-US" sz="1600" smtClean="0"/>
              <a:t>Or another appropriate specific collective title such as “Fragments” “Architectural drawings” etc.</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31</a:t>
            </a:fld>
            <a:endParaRPr lang="en-US"/>
          </a:p>
        </p:txBody>
      </p:sp>
    </p:spTree>
    <p:extLst>
      <p:ext uri="{BB962C8B-B14F-4D97-AF65-F5344CB8AC3E}">
        <p14:creationId xmlns:p14="http://schemas.microsoft.com/office/powerpoint/2010/main" val="781158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Preferred Title</a:t>
            </a:r>
          </a:p>
        </p:txBody>
      </p:sp>
      <p:sp>
        <p:nvSpPr>
          <p:cNvPr id="25603" name="Content Placeholder 2"/>
          <p:cNvSpPr>
            <a:spLocks noGrp="1"/>
          </p:cNvSpPr>
          <p:nvPr>
            <p:ph idx="1"/>
          </p:nvPr>
        </p:nvSpPr>
        <p:spPr>
          <a:xfrm>
            <a:off x="457200" y="1600200"/>
            <a:ext cx="8229600" cy="4190999"/>
          </a:xfrm>
        </p:spPr>
        <p:txBody>
          <a:bodyPr/>
          <a:lstStyle/>
          <a:p>
            <a:r>
              <a:rPr lang="en-US" sz="2800" smtClean="0"/>
              <a:t>Compilations of works (6.2.2.10): conventional collective title</a:t>
            </a:r>
          </a:p>
          <a:p>
            <a:pPr marL="857250" lvl="1" indent="-457200"/>
            <a:r>
              <a:rPr lang="en-US" sz="2400" smtClean="0"/>
              <a:t>Compilation is less than the complete works of the author</a:t>
            </a:r>
          </a:p>
          <a:p>
            <a:pPr marL="1257300" lvl="2" indent="-457200"/>
            <a:r>
              <a:rPr lang="en-US" sz="2000" i="1" smtClean="0"/>
              <a:t>Either</a:t>
            </a:r>
            <a:r>
              <a:rPr lang="en-US" sz="2000" smtClean="0"/>
              <a:t> record each work separately</a:t>
            </a:r>
          </a:p>
          <a:p>
            <a:pPr marL="1257300" lvl="2" indent="-457200"/>
            <a:r>
              <a:rPr lang="en-US" sz="2000" i="1" smtClean="0"/>
              <a:t>and/or</a:t>
            </a:r>
            <a:r>
              <a:rPr lang="en-US" sz="2000" smtClean="0"/>
              <a:t> append the term “Selections” to the appropriate conventional collective title, e.g.</a:t>
            </a:r>
          </a:p>
          <a:p>
            <a:pPr marL="1257300" lvl="3" indent="0">
              <a:buNone/>
            </a:pPr>
            <a:r>
              <a:rPr lang="en-US" sz="1600" smtClean="0"/>
              <a:t>Works. Selections</a:t>
            </a:r>
          </a:p>
          <a:p>
            <a:pPr marL="1257300" lvl="3" indent="0">
              <a:buNone/>
            </a:pPr>
            <a:r>
              <a:rPr lang="en-US" sz="1600" smtClean="0"/>
              <a:t>Plays. Selections</a:t>
            </a:r>
          </a:p>
          <a:p>
            <a:pPr marL="1257300" lvl="3" indent="0">
              <a:buNone/>
            </a:pPr>
            <a:r>
              <a:rPr lang="en-US" sz="1600" smtClean="0"/>
              <a:t>Speeches. Selections</a:t>
            </a:r>
          </a:p>
          <a:p>
            <a:pPr lvl="1" indent="-342900"/>
            <a:r>
              <a:rPr lang="en-US" sz="2400" smtClean="0"/>
              <a:t>NOTE: “Selections” can no longer stand alone.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32</a:t>
            </a:fld>
            <a:endParaRPr lang="en-US"/>
          </a:p>
        </p:txBody>
      </p:sp>
    </p:spTree>
    <p:extLst>
      <p:ext uri="{BB962C8B-B14F-4D97-AF65-F5344CB8AC3E}">
        <p14:creationId xmlns:p14="http://schemas.microsoft.com/office/powerpoint/2010/main" val="3891246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a:t>
            </a:r>
          </a:p>
        </p:txBody>
      </p:sp>
      <p:sp>
        <p:nvSpPr>
          <p:cNvPr id="20483" name="Content Placeholder 2"/>
          <p:cNvSpPr>
            <a:spLocks noGrp="1"/>
          </p:cNvSpPr>
          <p:nvPr>
            <p:ph idx="1"/>
          </p:nvPr>
        </p:nvSpPr>
        <p:spPr/>
        <p:txBody>
          <a:bodyPr/>
          <a:lstStyle/>
          <a:p>
            <a:r>
              <a:rPr lang="en-US" sz="2800" smtClean="0"/>
              <a:t>Most RDA entity attributes have a discrete place in MARC to record them. Preferred title does not. It can only be recorded as part of the authorized access point for the work.</a:t>
            </a:r>
          </a:p>
          <a:p>
            <a:r>
              <a:rPr lang="en-US" sz="2800" smtClean="0"/>
              <a:t>Record in the MARC authorities format 1XX field, indicators as appropriate to the field</a:t>
            </a:r>
          </a:p>
          <a:p>
            <a:r>
              <a:rPr lang="en-US" sz="2800" smtClean="0"/>
              <a:t>Record the preferred title in subfield $t (100, 110, 111) or subfield $a (130). Other subfields may be appropriate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33</a:t>
            </a:fld>
            <a:endParaRPr lang="en-US"/>
          </a:p>
        </p:txBody>
      </p:sp>
    </p:spTree>
    <p:extLst>
      <p:ext uri="{BB962C8B-B14F-4D97-AF65-F5344CB8AC3E}">
        <p14:creationId xmlns:p14="http://schemas.microsoft.com/office/powerpoint/2010/main" val="3617174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Preferred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r>
              <a:rPr lang="en-US" sz="2400" dirty="0" smtClean="0"/>
              <a:t>The preferred title is bolded in each example</a:t>
            </a:r>
          </a:p>
          <a:p>
            <a:pPr marL="800100" lvl="2" indent="0">
              <a:buNone/>
            </a:pPr>
            <a:r>
              <a:rPr lang="en-US" sz="2000" dirty="0" smtClean="0"/>
              <a:t>100 1 $a Carter, Jimmy, $d 1924- $t </a:t>
            </a:r>
            <a:r>
              <a:rPr lang="en-US" sz="2000" b="1" dirty="0" smtClean="0"/>
              <a:t>Living faith</a:t>
            </a:r>
          </a:p>
          <a:p>
            <a:pPr marL="800100" lvl="2" indent="0">
              <a:buNone/>
            </a:pPr>
            <a:r>
              <a:rPr lang="en-US" sz="2000" dirty="0" smtClean="0"/>
              <a:t>100 1 $a Smith, Joseph, $c Jr., $d </a:t>
            </a:r>
            <a:r>
              <a:rPr lang="en-US" sz="2000" dirty="0"/>
              <a:t>1805-1844. $t </a:t>
            </a:r>
            <a:r>
              <a:rPr lang="en-US" sz="2000" b="1" dirty="0" smtClean="0"/>
              <a:t>King </a:t>
            </a:r>
            <a:r>
              <a:rPr lang="en-US" sz="2000" b="1" dirty="0"/>
              <a:t>Follett discourse</a:t>
            </a:r>
            <a:endParaRPr lang="en-US" sz="2000" b="1" dirty="0" smtClean="0"/>
          </a:p>
          <a:p>
            <a:pPr marL="800100" lvl="2" indent="0">
              <a:buNone/>
            </a:pPr>
            <a:r>
              <a:rPr lang="en-US" sz="2000" dirty="0" smtClean="0"/>
              <a:t>100 0 $a Elizabeth $b I, $c Queen of England, $d </a:t>
            </a:r>
            <a:r>
              <a:rPr lang="en-US" sz="2000" dirty="0"/>
              <a:t>1533-1603. </a:t>
            </a:r>
            <a:r>
              <a:rPr lang="en-US" sz="2000" dirty="0" smtClean="0"/>
              <a:t>$t </a:t>
            </a:r>
            <a:r>
              <a:rPr lang="en-US" sz="2000" b="1" dirty="0" smtClean="0"/>
              <a:t>Correspondence</a:t>
            </a:r>
            <a:endParaRPr lang="en-US" sz="2000" dirty="0"/>
          </a:p>
          <a:p>
            <a:pPr marL="800100" lvl="2" indent="0">
              <a:buNone/>
            </a:pPr>
            <a:r>
              <a:rPr lang="en-US" sz="2000" dirty="0"/>
              <a:t>100 1 $a Mozart, Wolfgang Amadeus, </a:t>
            </a:r>
            <a:r>
              <a:rPr lang="en-US" sz="2000" dirty="0" smtClean="0"/>
              <a:t>$d </a:t>
            </a:r>
            <a:r>
              <a:rPr lang="en-US" sz="2000" dirty="0"/>
              <a:t>1756-1791. $t </a:t>
            </a:r>
            <a:r>
              <a:rPr lang="en-US" sz="2000" b="1" dirty="0"/>
              <a:t>Works</a:t>
            </a:r>
            <a:r>
              <a:rPr lang="en-US" sz="2000" dirty="0"/>
              <a:t>. </a:t>
            </a:r>
            <a:r>
              <a:rPr lang="en-US" sz="2000" dirty="0" smtClean="0"/>
              <a:t>$k </a:t>
            </a:r>
            <a:r>
              <a:rPr lang="en-US" sz="2000" b="1" dirty="0" smtClean="0"/>
              <a:t>Selections</a:t>
            </a:r>
          </a:p>
          <a:p>
            <a:pPr marL="800100" lvl="2" indent="0">
              <a:buNone/>
            </a:pPr>
            <a:r>
              <a:rPr lang="es-ES" sz="2000" dirty="0" smtClean="0"/>
              <a:t>110 2 $a Banco </a:t>
            </a:r>
            <a:r>
              <a:rPr lang="es-ES" sz="2000" dirty="0"/>
              <a:t>de Bilbao. </a:t>
            </a:r>
            <a:r>
              <a:rPr lang="es-ES" sz="2000" dirty="0" smtClean="0"/>
              <a:t>$t </a:t>
            </a:r>
            <a:r>
              <a:rPr lang="es-ES" sz="2000" b="1" dirty="0"/>
              <a:t>Informe y </a:t>
            </a:r>
            <a:r>
              <a:rPr lang="es-ES" sz="2000" b="1" dirty="0" smtClean="0"/>
              <a:t>memoria</a:t>
            </a:r>
          </a:p>
          <a:p>
            <a:pPr marL="800100" lvl="2" indent="0">
              <a:buNone/>
            </a:pPr>
            <a:r>
              <a:rPr lang="en-US" sz="2000" dirty="0" smtClean="0"/>
              <a:t>110 1 $a United </a:t>
            </a:r>
            <a:r>
              <a:rPr lang="en-US" sz="2000" dirty="0"/>
              <a:t>States. </a:t>
            </a:r>
            <a:r>
              <a:rPr lang="en-US" sz="2000" dirty="0" smtClean="0"/>
              <a:t>$b Department </a:t>
            </a:r>
            <a:r>
              <a:rPr lang="en-US" sz="2000" dirty="0"/>
              <a:t>of Defense. </a:t>
            </a:r>
            <a:r>
              <a:rPr lang="en-US" sz="2000" dirty="0" smtClean="0"/>
              <a:t>$t </a:t>
            </a:r>
            <a:r>
              <a:rPr lang="en-US" sz="2000" b="1" dirty="0"/>
              <a:t>Military commission </a:t>
            </a:r>
            <a:r>
              <a:rPr lang="en-US" sz="2000" b="1" dirty="0" smtClean="0"/>
              <a:t>order</a:t>
            </a:r>
            <a:endParaRPr lang="en-US" sz="2000" dirty="0"/>
          </a:p>
          <a:p>
            <a:pPr marL="800100" lvl="2" indent="0">
              <a:buNone/>
            </a:pPr>
            <a:r>
              <a:rPr lang="en-US" sz="2000" dirty="0" smtClean="0"/>
              <a:t>130   0 $a </a:t>
            </a:r>
            <a:r>
              <a:rPr lang="en-US" sz="2000" b="1" dirty="0" smtClean="0"/>
              <a:t>Beowulf</a:t>
            </a:r>
          </a:p>
          <a:p>
            <a:pPr marL="800100" lvl="2" indent="0">
              <a:buNone/>
            </a:pPr>
            <a:r>
              <a:rPr lang="en-US" sz="2000" dirty="0" smtClean="0"/>
              <a:t>130   0 $a </a:t>
            </a:r>
            <a:r>
              <a:rPr lang="en-US" sz="2000" b="1" dirty="0" smtClean="0"/>
              <a:t>Primary colors</a:t>
            </a:r>
          </a:p>
          <a:p>
            <a:pPr marL="800100" lvl="2" indent="0">
              <a:buNone/>
            </a:pPr>
            <a:r>
              <a:rPr lang="en-US" sz="2000" dirty="0" smtClean="0"/>
              <a:t>130   0 $a </a:t>
            </a:r>
            <a:r>
              <a:rPr lang="en-US" sz="2000" b="1" dirty="0" smtClean="0"/>
              <a:t>Planet of the apes</a:t>
            </a:r>
            <a:r>
              <a:rPr lang="en-US" sz="2000" dirty="0" smtClean="0"/>
              <a:t> (Motion picture : 1968)</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34</a:t>
            </a:fld>
            <a:endParaRPr lang="en-US"/>
          </a:p>
        </p:txBody>
      </p:sp>
    </p:spTree>
    <p:extLst>
      <p:ext uri="{BB962C8B-B14F-4D97-AF65-F5344CB8AC3E}">
        <p14:creationId xmlns:p14="http://schemas.microsoft.com/office/powerpoint/2010/main" val="287218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Attributes of Works: Variant Title</a:t>
            </a:r>
          </a:p>
        </p:txBody>
      </p:sp>
      <p:sp>
        <p:nvSpPr>
          <p:cNvPr id="25603" name="Content Placeholder 2"/>
          <p:cNvSpPr>
            <a:spLocks noGrp="1"/>
          </p:cNvSpPr>
          <p:nvPr>
            <p:ph idx="1"/>
          </p:nvPr>
        </p:nvSpPr>
        <p:spPr>
          <a:xfrm>
            <a:off x="457200" y="1600200"/>
            <a:ext cx="8229600" cy="4190999"/>
          </a:xfrm>
        </p:spPr>
        <p:txBody>
          <a:bodyPr/>
          <a:lstStyle/>
          <a:p>
            <a:pPr marL="0" indent="0">
              <a:buNone/>
            </a:pPr>
            <a:r>
              <a:rPr lang="en-US" sz="2800" smtClean="0"/>
              <a:t>Variant title (6.2.3)</a:t>
            </a:r>
          </a:p>
          <a:p>
            <a:r>
              <a:rPr lang="en-US" sz="2800" smtClean="0"/>
              <a:t>Any version of the title that differs from the form chosen as the preferred title.</a:t>
            </a:r>
            <a:endParaRPr lang="en-US" sz="2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35</a:t>
            </a:fld>
            <a:endParaRPr lang="en-US"/>
          </a:p>
        </p:txBody>
      </p:sp>
    </p:spTree>
    <p:extLst>
      <p:ext uri="{BB962C8B-B14F-4D97-AF65-F5344CB8AC3E}">
        <p14:creationId xmlns:p14="http://schemas.microsoft.com/office/powerpoint/2010/main" val="24941953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a:t>
            </a:r>
          </a:p>
        </p:txBody>
      </p:sp>
      <p:sp>
        <p:nvSpPr>
          <p:cNvPr id="20483" name="Content Placeholder 2"/>
          <p:cNvSpPr>
            <a:spLocks noGrp="1"/>
          </p:cNvSpPr>
          <p:nvPr>
            <p:ph idx="1"/>
          </p:nvPr>
        </p:nvSpPr>
        <p:spPr/>
        <p:txBody>
          <a:bodyPr/>
          <a:lstStyle/>
          <a:p>
            <a:r>
              <a:rPr lang="en-US" sz="2800" dirty="0" smtClean="0"/>
              <a:t>Like the Preferred Title element, the Variant </a:t>
            </a:r>
            <a:r>
              <a:rPr lang="en-US" sz="2800" dirty="0"/>
              <a:t>T</a:t>
            </a:r>
            <a:r>
              <a:rPr lang="en-US" sz="2800" dirty="0" smtClean="0"/>
              <a:t>itle element (RDA 6.2.3) does not have a discrete place in MARC. It can only be recorded as part of the variant access point for the work.</a:t>
            </a:r>
          </a:p>
          <a:p>
            <a:r>
              <a:rPr lang="en-US" sz="2800" dirty="0"/>
              <a:t>Record in the MARC authorities format </a:t>
            </a:r>
            <a:r>
              <a:rPr lang="en-US" sz="2800" dirty="0" smtClean="0"/>
              <a:t>4XX </a:t>
            </a:r>
            <a:r>
              <a:rPr lang="en-US" sz="2800" dirty="0"/>
              <a:t>field, indicators as appropriate to the field</a:t>
            </a:r>
          </a:p>
          <a:p>
            <a:r>
              <a:rPr lang="en-US" sz="2800" dirty="0"/>
              <a:t>Record the </a:t>
            </a:r>
            <a:r>
              <a:rPr lang="en-US" sz="2800" dirty="0" smtClean="0"/>
              <a:t>variant title </a:t>
            </a:r>
            <a:r>
              <a:rPr lang="en-US" sz="2800" dirty="0"/>
              <a:t>in subfield $t </a:t>
            </a:r>
            <a:r>
              <a:rPr lang="en-US" sz="2800" dirty="0" smtClean="0"/>
              <a:t>(400</a:t>
            </a:r>
            <a:r>
              <a:rPr lang="en-US" sz="2800" dirty="0"/>
              <a:t>, 4</a:t>
            </a:r>
            <a:r>
              <a:rPr lang="en-US" sz="2800" dirty="0" smtClean="0"/>
              <a:t>10</a:t>
            </a:r>
            <a:r>
              <a:rPr lang="en-US" sz="2800" dirty="0"/>
              <a:t>, </a:t>
            </a:r>
            <a:r>
              <a:rPr lang="en-US" sz="2800" dirty="0" smtClean="0"/>
              <a:t>411</a:t>
            </a:r>
            <a:r>
              <a:rPr lang="en-US" sz="2800" dirty="0"/>
              <a:t>) or subfield $a </a:t>
            </a:r>
            <a:r>
              <a:rPr lang="en-US" sz="2800" dirty="0" smtClean="0"/>
              <a:t>(430</a:t>
            </a:r>
            <a:r>
              <a:rPr lang="en-US" sz="2800" dirty="0"/>
              <a:t>). Other subfields may be </a:t>
            </a:r>
            <a:r>
              <a:rPr lang="en-US" sz="2800" dirty="0" smtClean="0"/>
              <a:t>appropriate</a:t>
            </a:r>
            <a:endParaRPr lang="en-US" sz="28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36</a:t>
            </a:fld>
            <a:endParaRPr lang="en-US"/>
          </a:p>
        </p:txBody>
      </p:sp>
    </p:spTree>
    <p:extLst>
      <p:ext uri="{BB962C8B-B14F-4D97-AF65-F5344CB8AC3E}">
        <p14:creationId xmlns:p14="http://schemas.microsoft.com/office/powerpoint/2010/main" val="25326445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Attributes of Works: </a:t>
            </a:r>
            <a:br>
              <a:rPr lang="en-US" smtClean="0"/>
            </a:br>
            <a:r>
              <a:rPr lang="en-US" smtClean="0"/>
              <a:t>Variant Title (MARC examples)</a:t>
            </a:r>
          </a:p>
        </p:txBody>
      </p:sp>
      <p:sp>
        <p:nvSpPr>
          <p:cNvPr id="20483" name="Content Placeholder 2"/>
          <p:cNvSpPr>
            <a:spLocks noGrp="1"/>
          </p:cNvSpPr>
          <p:nvPr>
            <p:ph idx="1"/>
          </p:nvPr>
        </p:nvSpPr>
        <p:spPr>
          <a:xfrm>
            <a:off x="457200" y="1524000"/>
            <a:ext cx="8229600" cy="4525963"/>
          </a:xfrm>
        </p:spPr>
        <p:txBody>
          <a:bodyPr/>
          <a:lstStyle/>
          <a:p>
            <a:pPr marL="0" indent="0">
              <a:buNone/>
            </a:pPr>
            <a:endParaRPr lang="en-US" sz="2400" dirty="0" smtClean="0"/>
          </a:p>
          <a:p>
            <a:pPr marL="0" indent="0">
              <a:buNone/>
            </a:pPr>
            <a:r>
              <a:rPr lang="en-US" sz="2400" dirty="0" smtClean="0"/>
              <a:t>The variant title is bolded in each example</a:t>
            </a:r>
          </a:p>
          <a:p>
            <a:pPr marL="800100" lvl="2" indent="0">
              <a:buNone/>
            </a:pPr>
            <a:r>
              <a:rPr lang="en-US" sz="2000" dirty="0"/>
              <a:t>4</a:t>
            </a:r>
            <a:r>
              <a:rPr lang="en-US" sz="2000" dirty="0" smtClean="0"/>
              <a:t>00 1 $a Carter, Jimmy, $d 1924- $t </a:t>
            </a:r>
            <a:r>
              <a:rPr lang="en-US" sz="2000" b="1" dirty="0"/>
              <a:t>Personal beliefs of Jimmy </a:t>
            </a:r>
            <a:r>
              <a:rPr lang="en-US" sz="2000" b="1" dirty="0" smtClean="0"/>
              <a:t>Carter</a:t>
            </a:r>
          </a:p>
          <a:p>
            <a:pPr marL="800100" lvl="2" indent="0">
              <a:buNone/>
            </a:pPr>
            <a:r>
              <a:rPr lang="en-US" sz="2000" dirty="0" smtClean="0"/>
              <a:t>400 </a:t>
            </a:r>
            <a:r>
              <a:rPr lang="en-US" sz="2000" dirty="0"/>
              <a:t>1 $a Mozart, Wolfgang Amadeus, </a:t>
            </a:r>
            <a:r>
              <a:rPr lang="en-US" sz="2000" dirty="0" smtClean="0"/>
              <a:t>$d </a:t>
            </a:r>
            <a:r>
              <a:rPr lang="en-US" sz="2000" dirty="0"/>
              <a:t>1756-1791. $t </a:t>
            </a:r>
            <a:r>
              <a:rPr lang="en-US" sz="2000" b="1" dirty="0"/>
              <a:t>Best of </a:t>
            </a:r>
            <a:r>
              <a:rPr lang="en-US" sz="2000" b="1" dirty="0" smtClean="0"/>
              <a:t>Mozart</a:t>
            </a:r>
          </a:p>
          <a:p>
            <a:pPr marL="800100" lvl="2" indent="0">
              <a:buNone/>
            </a:pPr>
            <a:r>
              <a:rPr lang="es-ES" sz="2000" dirty="0" smtClean="0"/>
              <a:t>410 2 $a Banco </a:t>
            </a:r>
            <a:r>
              <a:rPr lang="es-ES" sz="2000" dirty="0"/>
              <a:t>de Bilbao. </a:t>
            </a:r>
            <a:r>
              <a:rPr lang="es-ES" sz="2000" dirty="0" smtClean="0"/>
              <a:t>$t </a:t>
            </a:r>
            <a:r>
              <a:rPr lang="es-ES" sz="2000" b="1" dirty="0" err="1"/>
              <a:t>Annual</a:t>
            </a:r>
            <a:r>
              <a:rPr lang="es-ES" sz="2000" b="1" dirty="0"/>
              <a:t> </a:t>
            </a:r>
            <a:r>
              <a:rPr lang="es-ES" sz="2000" b="1" dirty="0" err="1"/>
              <a:t>report</a:t>
            </a:r>
            <a:r>
              <a:rPr lang="es-ES" sz="2000" b="1" dirty="0"/>
              <a:t> and </a:t>
            </a:r>
            <a:r>
              <a:rPr lang="es-ES" sz="2000" b="1" dirty="0" err="1"/>
              <a:t>accounts</a:t>
            </a:r>
            <a:endParaRPr lang="es-ES" sz="2000" b="1" dirty="0"/>
          </a:p>
          <a:p>
            <a:pPr marL="800100" lvl="2" indent="0">
              <a:buNone/>
            </a:pPr>
            <a:r>
              <a:rPr lang="en-US" sz="2000" dirty="0"/>
              <a:t>4</a:t>
            </a:r>
            <a:r>
              <a:rPr lang="en-US" sz="2000" dirty="0" smtClean="0"/>
              <a:t>10 1 $a United </a:t>
            </a:r>
            <a:r>
              <a:rPr lang="en-US" sz="2000" dirty="0"/>
              <a:t>States. </a:t>
            </a:r>
            <a:r>
              <a:rPr lang="en-US" sz="2000" dirty="0" smtClean="0"/>
              <a:t>$b Department </a:t>
            </a:r>
            <a:r>
              <a:rPr lang="en-US" sz="2000" dirty="0"/>
              <a:t>of Defense. $t </a:t>
            </a:r>
            <a:r>
              <a:rPr lang="en-US" sz="2000" b="1" dirty="0"/>
              <a:t>Department of Defense military commission order</a:t>
            </a:r>
          </a:p>
          <a:p>
            <a:pPr marL="800100" lvl="2" indent="0">
              <a:buNone/>
            </a:pPr>
            <a:r>
              <a:rPr lang="en-US" sz="2000" dirty="0"/>
              <a:t>4</a:t>
            </a:r>
            <a:r>
              <a:rPr lang="en-US" sz="2000" dirty="0" smtClean="0"/>
              <a:t>30   0 $a </a:t>
            </a:r>
            <a:r>
              <a:rPr lang="en-US" sz="2000" b="1" dirty="0" err="1"/>
              <a:t>Bjowulf</a:t>
            </a:r>
            <a:endParaRPr lang="en-US" sz="2000" b="1" dirty="0"/>
          </a:p>
          <a:p>
            <a:pPr marL="800100" lvl="2" indent="0">
              <a:buNone/>
            </a:pPr>
            <a:r>
              <a:rPr lang="en-US" sz="2000" dirty="0"/>
              <a:t>4</a:t>
            </a:r>
            <a:r>
              <a:rPr lang="en-US" sz="2000" dirty="0" smtClean="0"/>
              <a:t>30   0 $a </a:t>
            </a:r>
            <a:r>
              <a:rPr lang="en-US" sz="2000" b="1" dirty="0" smtClean="0"/>
              <a:t>Primary colors</a:t>
            </a:r>
          </a:p>
          <a:p>
            <a:pPr marL="800100" lvl="2" indent="0">
              <a:buNone/>
            </a:pPr>
            <a:r>
              <a:rPr lang="en-US" sz="2000" dirty="0" smtClean="0"/>
              <a:t>430   0 $a </a:t>
            </a:r>
            <a:r>
              <a:rPr lang="en-US" sz="2000" b="1" dirty="0" smtClean="0"/>
              <a:t>Monkey planet </a:t>
            </a:r>
            <a:r>
              <a:rPr lang="en-US" sz="2000" dirty="0" smtClean="0"/>
              <a:t>(Motion picture)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37</a:t>
            </a:fld>
            <a:endParaRPr lang="en-US"/>
          </a:p>
        </p:txBody>
      </p:sp>
    </p:spTree>
    <p:extLst>
      <p:ext uri="{BB962C8B-B14F-4D97-AF65-F5344CB8AC3E}">
        <p14:creationId xmlns:p14="http://schemas.microsoft.com/office/powerpoint/2010/main" val="2691830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Attributes of Works: Form</a:t>
            </a:r>
          </a:p>
        </p:txBody>
      </p:sp>
      <p:sp>
        <p:nvSpPr>
          <p:cNvPr id="32771" name="Content Placeholder 2"/>
          <p:cNvSpPr>
            <a:spLocks noGrp="1"/>
          </p:cNvSpPr>
          <p:nvPr>
            <p:ph idx="1"/>
          </p:nvPr>
        </p:nvSpPr>
        <p:spPr/>
        <p:txBody>
          <a:bodyPr/>
          <a:lstStyle/>
          <a:p>
            <a:r>
              <a:rPr lang="en-US" smtClean="0"/>
              <a:t>RDA 6.3. Form of work is core if needed to differentiate the name of a work from the name of another entity (another work, or the name of a person, family, or corporate body)</a:t>
            </a:r>
          </a:p>
          <a:p>
            <a:r>
              <a:rPr lang="en-US" smtClean="0"/>
              <a:t>It can be recorded as an element whether or not needed to distinguish</a:t>
            </a:r>
          </a:p>
          <a:p>
            <a:r>
              <a:rPr lang="en-US" smtClean="0"/>
              <a:t>Record in MARC 380 field</a:t>
            </a:r>
          </a:p>
          <a:p>
            <a:r>
              <a:rPr lang="en-US" smtClean="0"/>
              <a:t>There is no controlled vocabulary</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38</a:t>
            </a:fld>
            <a:endParaRPr lang="en-US"/>
          </a:p>
        </p:txBody>
      </p:sp>
    </p:spTree>
    <p:extLst>
      <p:ext uri="{BB962C8B-B14F-4D97-AF65-F5344CB8AC3E}">
        <p14:creationId xmlns:p14="http://schemas.microsoft.com/office/powerpoint/2010/main" val="1508600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Work Authority Record</a:t>
            </a:r>
            <a:br>
              <a:rPr lang="en-US" smtClean="0"/>
            </a:br>
            <a:r>
              <a:rPr lang="en-US" smtClean="0"/>
              <a:t>Piedra de sol, Iliad</a:t>
            </a:r>
          </a:p>
        </p:txBody>
      </p:sp>
      <p:sp>
        <p:nvSpPr>
          <p:cNvPr id="3" name="Content Placeholder 2"/>
          <p:cNvSpPr>
            <a:spLocks noGrp="1"/>
          </p:cNvSpPr>
          <p:nvPr>
            <p:ph idx="1"/>
          </p:nvPr>
        </p:nvSpPr>
        <p:spPr/>
        <p:txBody>
          <a:bodyPr/>
          <a:lstStyle/>
          <a:p>
            <a:pPr>
              <a:buFont typeface="Arial" charset="0"/>
              <a:buNone/>
              <a:defRPr/>
            </a:pPr>
            <a:endParaRPr lang="en-US" smtClean="0"/>
          </a:p>
          <a:p>
            <a:pPr>
              <a:buFont typeface="Arial" charset="0"/>
              <a:buNone/>
              <a:defRPr/>
            </a:pPr>
            <a:r>
              <a:rPr lang="en-US" smtClean="0"/>
              <a:t>The form of both works is “Poem”.</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380	$a Poem</a:t>
            </a:r>
          </a:p>
          <a:p>
            <a:pPr>
              <a:buFont typeface="Arial" charset="0"/>
              <a:buNone/>
              <a:defRPr/>
            </a:pPr>
            <a:endParaRPr lang="en-US" smtClean="0"/>
          </a:p>
          <a:p>
            <a:pPr>
              <a:buFont typeface="Arial" charset="0"/>
              <a:buNone/>
              <a:defRPr/>
            </a:pPr>
            <a:r>
              <a:rPr lang="en-US" smtClean="0"/>
              <a:t>Exercise: Add this to the authority records.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39</a:t>
            </a:fld>
            <a:endParaRPr lang="en-US"/>
          </a:p>
        </p:txBody>
      </p:sp>
    </p:spTree>
    <p:extLst>
      <p:ext uri="{BB962C8B-B14F-4D97-AF65-F5344CB8AC3E}">
        <p14:creationId xmlns:p14="http://schemas.microsoft.com/office/powerpoint/2010/main" val="1653145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a:t>
            </a:r>
          </a:p>
          <a:p>
            <a:pPr>
              <a:buFont typeface="Arial" charset="0"/>
              <a:buNone/>
              <a:defRPr/>
            </a:pPr>
            <a:endParaRPr lang="en-US" smtClean="0"/>
          </a:p>
          <a:p>
            <a:pPr lvl="1">
              <a:defRPr/>
            </a:pPr>
            <a:r>
              <a:rPr lang="en-US" smtClean="0"/>
              <a:t>Represents the work </a:t>
            </a:r>
            <a:r>
              <a:rPr lang="en-US" i="1" smtClean="0"/>
              <a:t>Odyssey</a:t>
            </a:r>
            <a:r>
              <a:rPr lang="en-US" smtClean="0"/>
              <a:t> as well as all Greek expressions of the </a:t>
            </a:r>
            <a:r>
              <a:rPr lang="en-US" i="1" smtClean="0"/>
              <a:t>Odyssey</a:t>
            </a:r>
            <a:r>
              <a:rPr lang="en-US" smtClean="0"/>
              <a:t>, of which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a:t>
            </a:fld>
            <a:endParaRPr lang="en-US"/>
          </a:p>
        </p:txBody>
      </p:sp>
    </p:spTree>
    <p:extLst>
      <p:ext uri="{BB962C8B-B14F-4D97-AF65-F5344CB8AC3E}">
        <p14:creationId xmlns:p14="http://schemas.microsoft.com/office/powerpoint/2010/main" val="516189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Attributes of Works: Date</a:t>
            </a:r>
          </a:p>
        </p:txBody>
      </p:sp>
      <p:sp>
        <p:nvSpPr>
          <p:cNvPr id="34819" name="Content Placeholder 2"/>
          <p:cNvSpPr>
            <a:spLocks noGrp="1"/>
          </p:cNvSpPr>
          <p:nvPr>
            <p:ph idx="1"/>
          </p:nvPr>
        </p:nvSpPr>
        <p:spPr>
          <a:xfrm>
            <a:off x="457200" y="1371600"/>
            <a:ext cx="8305800" cy="4800600"/>
          </a:xfrm>
        </p:spPr>
        <p:txBody>
          <a:bodyPr/>
          <a:lstStyle/>
          <a:p>
            <a:r>
              <a:rPr lang="en-US" sz="2800" smtClean="0"/>
              <a:t>RDA 6.4. Date is defined as the earliest date associated with a work. Lacking other evidence, the date of the first publication may be used</a:t>
            </a:r>
          </a:p>
          <a:p>
            <a:r>
              <a:rPr lang="en-US" sz="2800" smtClean="0"/>
              <a:t>Date is core only if needed to differentiate between a work and other entities with the same name. </a:t>
            </a:r>
          </a:p>
          <a:p>
            <a:r>
              <a:rPr lang="en-US" sz="2800" smtClean="0"/>
              <a:t>The element may be recorded whether needed to distinguish or not.</a:t>
            </a:r>
          </a:p>
          <a:p>
            <a:r>
              <a:rPr lang="en-US" sz="2800" smtClean="0"/>
              <a:t>Date is recorded in MARC 046</a:t>
            </a:r>
          </a:p>
          <a:p>
            <a:pPr lvl="1"/>
            <a:r>
              <a:rPr lang="en-US" sz="2400" smtClean="0"/>
              <a:t>Beginning date or single date = $k</a:t>
            </a:r>
          </a:p>
          <a:p>
            <a:pPr lvl="1"/>
            <a:r>
              <a:rPr lang="en-US" sz="2400" smtClean="0"/>
              <a:t>Ending date = $l</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40</a:t>
            </a:fld>
            <a:endParaRPr lang="en-US"/>
          </a:p>
        </p:txBody>
      </p:sp>
    </p:spTree>
    <p:extLst>
      <p:ext uri="{BB962C8B-B14F-4D97-AF65-F5344CB8AC3E}">
        <p14:creationId xmlns:p14="http://schemas.microsoft.com/office/powerpoint/2010/main" val="24735574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 name="Content Placeholder 2"/>
          <p:cNvSpPr>
            <a:spLocks noGrp="1"/>
          </p:cNvSpPr>
          <p:nvPr>
            <p:ph idx="1"/>
          </p:nvPr>
        </p:nvSpPr>
        <p:spPr/>
        <p:txBody>
          <a:bodyPr/>
          <a:lstStyle/>
          <a:p>
            <a:pPr>
              <a:buFont typeface="Arial" charset="0"/>
              <a:buNone/>
              <a:defRPr/>
            </a:pPr>
            <a:r>
              <a:rPr lang="en-US" smtClean="0"/>
              <a:t>This work was first published in 1957. The cataloger has no other information about the date of the work.</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1957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41</a:t>
            </a:fld>
            <a:endParaRPr lang="en-US"/>
          </a:p>
        </p:txBody>
      </p:sp>
    </p:spTree>
    <p:extLst>
      <p:ext uri="{BB962C8B-B14F-4D97-AF65-F5344CB8AC3E}">
        <p14:creationId xmlns:p14="http://schemas.microsoft.com/office/powerpoint/2010/main" val="30400872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 name="Content Placeholder 2"/>
          <p:cNvSpPr>
            <a:spLocks noGrp="1"/>
          </p:cNvSpPr>
          <p:nvPr>
            <p:ph idx="1"/>
          </p:nvPr>
        </p:nvSpPr>
        <p:spPr/>
        <p:txBody>
          <a:bodyPr/>
          <a:lstStyle/>
          <a:p>
            <a:pPr>
              <a:buFont typeface="Arial" charset="0"/>
              <a:buNone/>
              <a:defRPr/>
            </a:pPr>
            <a:r>
              <a:rPr lang="en-US" smtClean="0"/>
              <a:t>According to Brill’s New Pauly this work was created in the second half of the 8th century BC.</a:t>
            </a:r>
          </a:p>
          <a:p>
            <a:pPr>
              <a:buFont typeface="Arial" charset="0"/>
              <a:buNone/>
              <a:defRPr/>
            </a:pPr>
            <a:endParaRPr lang="en-US" smtClean="0"/>
          </a:p>
          <a:p>
            <a:pPr>
              <a:buFont typeface="Arial" charset="0"/>
              <a:buNone/>
              <a:defRPr/>
            </a:pPr>
            <a:r>
              <a:rPr lang="en-US" smtClean="0"/>
              <a:t>	</a:t>
            </a:r>
            <a:r>
              <a:rPr lang="en-US" smtClean="0">
                <a:solidFill>
                  <a:schemeClr val="tx2">
                    <a:lumMod val="60000"/>
                    <a:lumOff val="40000"/>
                  </a:schemeClr>
                </a:solidFill>
              </a:rPr>
              <a:t>046	$k -07</a:t>
            </a:r>
          </a:p>
          <a:p>
            <a:pPr>
              <a:buFont typeface="Arial" charset="0"/>
              <a:buNone/>
              <a:defRPr/>
            </a:pPr>
            <a:endParaRPr lang="en-US" smtClean="0"/>
          </a:p>
          <a:p>
            <a:pPr>
              <a:buFont typeface="Arial" charset="0"/>
              <a:buNone/>
              <a:defRPr/>
            </a:pPr>
            <a:r>
              <a:rPr lang="en-US" smtClean="0"/>
              <a:t>Exercise: add this field to the appropriate RDA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42</a:t>
            </a:fld>
            <a:endParaRPr lang="en-US"/>
          </a:p>
        </p:txBody>
      </p:sp>
    </p:spTree>
    <p:extLst>
      <p:ext uri="{BB962C8B-B14F-4D97-AF65-F5344CB8AC3E}">
        <p14:creationId xmlns:p14="http://schemas.microsoft.com/office/powerpoint/2010/main" val="24628819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Attributes of Works: Place of Origin</a:t>
            </a:r>
          </a:p>
        </p:txBody>
      </p:sp>
      <p:sp>
        <p:nvSpPr>
          <p:cNvPr id="36867" name="Content Placeholder 2"/>
          <p:cNvSpPr>
            <a:spLocks noGrp="1"/>
          </p:cNvSpPr>
          <p:nvPr>
            <p:ph idx="1"/>
          </p:nvPr>
        </p:nvSpPr>
        <p:spPr/>
        <p:txBody>
          <a:bodyPr/>
          <a:lstStyle/>
          <a:p>
            <a:r>
              <a:rPr lang="en-US" sz="2800" smtClean="0"/>
              <a:t>RDA 6.5. Place of origin of the work is the country or other territorial jurisdiction from which a work originated.</a:t>
            </a:r>
          </a:p>
          <a:p>
            <a:r>
              <a:rPr lang="en-US" sz="2800" smtClean="0"/>
              <a:t>It is </a:t>
            </a:r>
            <a:r>
              <a:rPr lang="en-US" sz="2800" i="1" smtClean="0"/>
              <a:t>not</a:t>
            </a:r>
            <a:r>
              <a:rPr lang="en-US" sz="2800" smtClean="0"/>
              <a:t> the setting of the work (what the work is “about”)</a:t>
            </a:r>
          </a:p>
          <a:p>
            <a:r>
              <a:rPr lang="en-US" sz="2800" smtClean="0"/>
              <a:t>Information may be taken from any source.</a:t>
            </a:r>
          </a:p>
          <a:p>
            <a:r>
              <a:rPr lang="en-US" sz="2800" smtClean="0"/>
              <a:t>Place of origin is core if needed to differentiate.</a:t>
            </a:r>
          </a:p>
          <a:p>
            <a:r>
              <a:rPr lang="en-US" sz="2800" smtClean="0"/>
              <a:t>Whether core or not, the element may be recorded.</a:t>
            </a:r>
          </a:p>
          <a:p>
            <a:r>
              <a:rPr lang="en-US" sz="2800" smtClean="0"/>
              <a:t>Place of origin is recorded in MARC 370 field $g</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43</a:t>
            </a:fld>
            <a:endParaRPr lang="en-US"/>
          </a:p>
        </p:txBody>
      </p:sp>
    </p:spTree>
    <p:extLst>
      <p:ext uri="{BB962C8B-B14F-4D97-AF65-F5344CB8AC3E}">
        <p14:creationId xmlns:p14="http://schemas.microsoft.com/office/powerpoint/2010/main" val="23008055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Recording the Place Attribute</a:t>
            </a:r>
          </a:p>
        </p:txBody>
      </p:sp>
      <p:sp>
        <p:nvSpPr>
          <p:cNvPr id="37891" name="Content Placeholder 2"/>
          <p:cNvSpPr>
            <a:spLocks noGrp="1"/>
          </p:cNvSpPr>
          <p:nvPr>
            <p:ph idx="1"/>
          </p:nvPr>
        </p:nvSpPr>
        <p:spPr>
          <a:xfrm>
            <a:off x="457200" y="1447800"/>
            <a:ext cx="8229600" cy="4525963"/>
          </a:xfrm>
        </p:spPr>
        <p:txBody>
          <a:bodyPr/>
          <a:lstStyle/>
          <a:p>
            <a:r>
              <a:rPr lang="en-US" smtClean="0"/>
              <a:t>The form of the place name is governed by RDA Chapter 16.</a:t>
            </a:r>
          </a:p>
          <a:p>
            <a:r>
              <a:rPr lang="en-US" smtClean="0"/>
              <a:t>Authorized access points for jurisdictional place names are generally formed as in AACR2, e.g. “Paris (France)” However:</a:t>
            </a:r>
          </a:p>
          <a:p>
            <a:r>
              <a:rPr lang="en-US" smtClean="0"/>
              <a:t>16.2.2.4. “If the place name is being used to record ... the place of origin of a work ... precede the name of the larger place by a comma.” -- e.g. “Paris, France”</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44</a:t>
            </a:fld>
            <a:endParaRPr lang="en-US"/>
          </a:p>
        </p:txBody>
      </p:sp>
    </p:spTree>
    <p:extLst>
      <p:ext uri="{BB962C8B-B14F-4D97-AF65-F5344CB8AC3E}">
        <p14:creationId xmlns:p14="http://schemas.microsoft.com/office/powerpoint/2010/main" val="34271197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Recording the Place Attribute</a:t>
            </a:r>
          </a:p>
        </p:txBody>
      </p:sp>
      <p:sp>
        <p:nvSpPr>
          <p:cNvPr id="38915" name="Content Placeholder 2"/>
          <p:cNvSpPr>
            <a:spLocks noGrp="1"/>
          </p:cNvSpPr>
          <p:nvPr>
            <p:ph idx="1"/>
          </p:nvPr>
        </p:nvSpPr>
        <p:spPr/>
        <p:txBody>
          <a:bodyPr/>
          <a:lstStyle/>
          <a:p>
            <a:r>
              <a:rPr lang="en-US" smtClean="0"/>
              <a:t>6.5.1.3 instructs us to follow chapter 16, including abbreviations; chapter 16 refers us to Appendix B. </a:t>
            </a:r>
          </a:p>
          <a:p>
            <a:r>
              <a:rPr lang="en-US" smtClean="0"/>
              <a:t>B.11 is similar to the place names abbreviations list in AACR2</a:t>
            </a:r>
          </a:p>
          <a:p>
            <a:r>
              <a:rPr lang="en-US" smtClean="0"/>
              <a:t>So when recording this attribute for a person, use, e.g., “U.S.”, not “United States.”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45</a:t>
            </a:fld>
            <a:endParaRPr lang="en-US"/>
          </a:p>
        </p:txBody>
      </p:sp>
    </p:spTree>
    <p:extLst>
      <p:ext uri="{BB962C8B-B14F-4D97-AF65-F5344CB8AC3E}">
        <p14:creationId xmlns:p14="http://schemas.microsoft.com/office/powerpoint/2010/main" val="36125446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Piedra de sol</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The cataloger only knows that the place of origin of </a:t>
            </a:r>
            <a:r>
              <a:rPr lang="en-US" i="1" smtClean="0"/>
              <a:t>Piedra de sol </a:t>
            </a:r>
            <a:r>
              <a:rPr lang="en-US" smtClean="0"/>
              <a:t>is Mexico.</a:t>
            </a:r>
          </a:p>
          <a:p>
            <a:pPr marL="342900" lvl="1" indent="-342900">
              <a:buFont typeface="Arial" charset="0"/>
              <a:buNone/>
              <a:defRPr/>
            </a:pPr>
            <a:endParaRPr lang="es-ES" smtClean="0"/>
          </a:p>
          <a:p>
            <a:pPr marL="342900" lvl="1" indent="-342900">
              <a:buFont typeface="Arial" charset="0"/>
              <a:buNone/>
              <a:defRPr/>
            </a:pPr>
            <a:r>
              <a:rPr lang="es-ES" smtClean="0"/>
              <a:t>This place is established as Mexico</a:t>
            </a:r>
          </a:p>
          <a:p>
            <a:pPr marL="342900" lvl="1"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Mexico</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46</a:t>
            </a:fld>
            <a:endParaRPr lang="en-US"/>
          </a:p>
        </p:txBody>
      </p:sp>
    </p:spTree>
    <p:extLst>
      <p:ext uri="{BB962C8B-B14F-4D97-AF65-F5344CB8AC3E}">
        <p14:creationId xmlns:p14="http://schemas.microsoft.com/office/powerpoint/2010/main" val="33355256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Work Authority Record</a:t>
            </a:r>
            <a:br>
              <a:rPr lang="en-US" smtClean="0"/>
            </a:br>
            <a:r>
              <a:rPr lang="en-US" smtClean="0"/>
              <a:t>Iliad</a:t>
            </a:r>
          </a:p>
        </p:txBody>
      </p:sp>
      <p:sp>
        <p:nvSpPr>
          <p:cNvPr id="38915" name="Content Placeholder 2"/>
          <p:cNvSpPr>
            <a:spLocks noGrp="1"/>
          </p:cNvSpPr>
          <p:nvPr>
            <p:ph idx="1"/>
          </p:nvPr>
        </p:nvSpPr>
        <p:spPr/>
        <p:txBody>
          <a:bodyPr/>
          <a:lstStyle/>
          <a:p>
            <a:pPr marL="342900" lvl="1" indent="-342900">
              <a:buFont typeface="Arial" charset="0"/>
              <a:buNone/>
              <a:defRPr/>
            </a:pPr>
            <a:r>
              <a:rPr lang="en-US" smtClean="0"/>
              <a:t>According to Brill’s New Pauly, this work was created in Ionia (Asia Minor).</a:t>
            </a:r>
          </a:p>
          <a:p>
            <a:pPr marL="342900" lvl="1" indent="-342900">
              <a:buFont typeface="Arial" charset="0"/>
              <a:buNone/>
              <a:defRPr/>
            </a:pPr>
            <a:endParaRPr lang="es-ES" smtClean="0"/>
          </a:p>
          <a:p>
            <a:pPr marL="342900" lvl="1" indent="-342900">
              <a:buFont typeface="Arial" charset="0"/>
              <a:buNone/>
              <a:defRPr/>
            </a:pPr>
            <a:r>
              <a:rPr lang="es-ES" smtClean="0"/>
              <a:t>This place is established as Ionia; Asia Minor is established as Turkey</a:t>
            </a:r>
          </a:p>
          <a:p>
            <a:pPr marL="742950" lvl="2" indent="-342900">
              <a:buFont typeface="Arial" charset="0"/>
              <a:buNone/>
              <a:defRPr/>
            </a:pPr>
            <a:endParaRPr lang="es-ES" smtClean="0"/>
          </a:p>
          <a:p>
            <a:pPr marL="742950" lvl="2" indent="-342900">
              <a:buFont typeface="Arial" charset="0"/>
              <a:buNone/>
              <a:defRPr/>
            </a:pPr>
            <a:r>
              <a:rPr lang="es-ES" smtClean="0"/>
              <a:t>	</a:t>
            </a:r>
            <a:r>
              <a:rPr lang="es-ES" sz="2800" smtClean="0">
                <a:solidFill>
                  <a:schemeClr val="tx2">
                    <a:lumMod val="60000"/>
                    <a:lumOff val="40000"/>
                  </a:schemeClr>
                </a:solidFill>
              </a:rPr>
              <a:t>370 	$g Ionia $g Turkey</a:t>
            </a:r>
          </a:p>
          <a:p>
            <a:pPr>
              <a:buFont typeface="Arial" charset="0"/>
              <a:buNone/>
              <a:defRPr/>
            </a:pPr>
            <a:endParaRPr lang="en-US" sz="2800" smtClean="0"/>
          </a:p>
          <a:p>
            <a:pPr>
              <a:buFont typeface="Arial" charset="0"/>
              <a:buNone/>
              <a:defRPr/>
            </a:pPr>
            <a:r>
              <a:rPr lang="en-US" sz="2800" smtClean="0"/>
              <a:t>Exercise: Record place of origin in the authority record</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47</a:t>
            </a:fld>
            <a:endParaRPr lang="en-US"/>
          </a:p>
        </p:txBody>
      </p:sp>
    </p:spTree>
    <p:extLst>
      <p:ext uri="{BB962C8B-B14F-4D97-AF65-F5344CB8AC3E}">
        <p14:creationId xmlns:p14="http://schemas.microsoft.com/office/powerpoint/2010/main" val="24398805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Place of Origin</a:t>
            </a:r>
          </a:p>
        </p:txBody>
      </p:sp>
      <p:sp>
        <p:nvSpPr>
          <p:cNvPr id="3" name="Content Placeholder 2"/>
          <p:cNvSpPr>
            <a:spLocks noGrp="1"/>
          </p:cNvSpPr>
          <p:nvPr>
            <p:ph idx="1"/>
          </p:nvPr>
        </p:nvSpPr>
        <p:spPr>
          <a:xfrm>
            <a:off x="457200" y="1600201"/>
            <a:ext cx="8229600" cy="3124200"/>
          </a:xfrm>
          <a:ln>
            <a:solidFill>
              <a:schemeClr val="tx1"/>
            </a:solidFill>
          </a:ln>
        </p:spPr>
        <p:txBody>
          <a:bodyPr/>
          <a:lstStyle/>
          <a:p>
            <a:pPr marL="0" indent="0">
              <a:buNone/>
            </a:pPr>
            <a:r>
              <a:rPr lang="en-US" sz="2800" smtClean="0"/>
              <a:t>046</a:t>
            </a:r>
            <a:r>
              <a:rPr lang="en-US" sz="2800"/>
              <a:t>	</a:t>
            </a:r>
            <a:r>
              <a:rPr lang="en-US" sz="2800" smtClean="0"/>
              <a:t>$k </a:t>
            </a:r>
            <a:r>
              <a:rPr lang="en-US" sz="2800"/>
              <a:t>1495˜ </a:t>
            </a:r>
            <a:r>
              <a:rPr lang="en-US" sz="2800" smtClean="0"/>
              <a:t>$l </a:t>
            </a:r>
            <a:r>
              <a:rPr lang="en-US" sz="2800"/>
              <a:t>1497 </a:t>
            </a:r>
            <a:r>
              <a:rPr lang="en-US" sz="2800" smtClean="0"/>
              <a:t>$2 </a:t>
            </a:r>
            <a:r>
              <a:rPr lang="en-US" sz="2800"/>
              <a:t>edtf</a:t>
            </a:r>
          </a:p>
          <a:p>
            <a:pPr marL="0" indent="0">
              <a:buNone/>
            </a:pPr>
            <a:r>
              <a:rPr lang="en-US" sz="2800"/>
              <a:t>100 0	</a:t>
            </a:r>
            <a:r>
              <a:rPr lang="en-US" sz="2800" smtClean="0"/>
              <a:t>$a </a:t>
            </a:r>
            <a:r>
              <a:rPr lang="en-US" sz="2800"/>
              <a:t>Leonardo, </a:t>
            </a:r>
            <a:r>
              <a:rPr lang="en-US" sz="2800" smtClean="0"/>
              <a:t>$c </a:t>
            </a:r>
            <a:r>
              <a:rPr lang="en-US" sz="2800"/>
              <a:t>da Vinci, </a:t>
            </a:r>
            <a:r>
              <a:rPr lang="en-US" sz="2800" smtClean="0"/>
              <a:t>$d </a:t>
            </a:r>
            <a:r>
              <a:rPr lang="en-US" sz="2800"/>
              <a:t>1452-1519. </a:t>
            </a:r>
            <a:r>
              <a:rPr lang="en-US" sz="2800" smtClean="0"/>
              <a:t>$t </a:t>
            </a:r>
            <a:r>
              <a:rPr lang="en-US" sz="2800"/>
              <a:t>Last supper</a:t>
            </a:r>
          </a:p>
          <a:p>
            <a:pPr marL="0" indent="0">
              <a:buNone/>
            </a:pPr>
            <a:r>
              <a:rPr lang="en-US" sz="2800" b="1"/>
              <a:t>370	</a:t>
            </a:r>
            <a:r>
              <a:rPr lang="en-US" sz="2800" b="1" smtClean="0"/>
              <a:t>$g </a:t>
            </a:r>
            <a:r>
              <a:rPr lang="en-US" sz="2800" b="1"/>
              <a:t>Milan, Italy</a:t>
            </a:r>
          </a:p>
          <a:p>
            <a:pPr marL="0" indent="0">
              <a:buNone/>
            </a:pPr>
            <a:r>
              <a:rPr lang="en-US" sz="2800"/>
              <a:t>373	</a:t>
            </a:r>
            <a:r>
              <a:rPr lang="en-US" sz="2800" smtClean="0"/>
              <a:t>$a </a:t>
            </a:r>
            <a:r>
              <a:rPr lang="en-US" sz="2800"/>
              <a:t>Santa Maria delle Grazie (Church : Milan, Italy)</a:t>
            </a:r>
          </a:p>
          <a:p>
            <a:pPr marL="0" indent="0">
              <a:buNone/>
            </a:pPr>
            <a:r>
              <a:rPr lang="en-US" sz="2800"/>
              <a:t>380	</a:t>
            </a:r>
            <a:r>
              <a:rPr lang="en-US" sz="2800" smtClean="0"/>
              <a:t>$a </a:t>
            </a:r>
            <a:r>
              <a:rPr lang="en-US" sz="2800"/>
              <a:t>Mural</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48</a:t>
            </a:fld>
            <a:endParaRPr lang="en-US"/>
          </a:p>
        </p:txBody>
      </p:sp>
    </p:spTree>
    <p:extLst>
      <p:ext uri="{BB962C8B-B14F-4D97-AF65-F5344CB8AC3E}">
        <p14:creationId xmlns:p14="http://schemas.microsoft.com/office/powerpoint/2010/main" val="3358770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28600"/>
            <a:ext cx="8229600" cy="1143000"/>
          </a:xfrm>
        </p:spPr>
        <p:txBody>
          <a:bodyPr/>
          <a:lstStyle/>
          <a:p>
            <a:r>
              <a:rPr lang="en-US" smtClean="0"/>
              <a:t>Attributes of Works: Other Distinguishing Characteristics</a:t>
            </a:r>
          </a:p>
        </p:txBody>
      </p:sp>
      <p:sp>
        <p:nvSpPr>
          <p:cNvPr id="41987" name="Content Placeholder 2"/>
          <p:cNvSpPr>
            <a:spLocks noGrp="1"/>
          </p:cNvSpPr>
          <p:nvPr>
            <p:ph idx="1"/>
          </p:nvPr>
        </p:nvSpPr>
        <p:spPr>
          <a:xfrm>
            <a:off x="457200" y="1447800"/>
            <a:ext cx="8229600" cy="4678363"/>
          </a:xfrm>
        </p:spPr>
        <p:txBody>
          <a:bodyPr/>
          <a:lstStyle/>
          <a:p>
            <a:r>
              <a:rPr lang="en-US" sz="2400" smtClean="0"/>
              <a:t>6.6. A characteristic that serves to differentiate the name of a work from another entity with the same name</a:t>
            </a:r>
          </a:p>
          <a:p>
            <a:r>
              <a:rPr lang="en-US" sz="2400" smtClean="0"/>
              <a:t>Core if needed to differentiate</a:t>
            </a:r>
          </a:p>
          <a:p>
            <a:r>
              <a:rPr lang="en-US" sz="2400" smtClean="0"/>
              <a:t>May be recorded, whether needed to distinguish or not</a:t>
            </a:r>
          </a:p>
          <a:p>
            <a:pPr lvl="1"/>
            <a:r>
              <a:rPr lang="en-US" sz="2400" smtClean="0"/>
              <a:t>Various MARC fields</a:t>
            </a:r>
          </a:p>
          <a:p>
            <a:pPr lvl="2"/>
            <a:r>
              <a:rPr lang="en-US" smtClean="0"/>
              <a:t>046 (date)</a:t>
            </a:r>
          </a:p>
          <a:p>
            <a:pPr lvl="2"/>
            <a:r>
              <a:rPr lang="en-US" smtClean="0"/>
              <a:t>370 (place)</a:t>
            </a:r>
          </a:p>
          <a:p>
            <a:pPr lvl="2"/>
            <a:r>
              <a:rPr lang="en-US" smtClean="0"/>
              <a:t>373 (corporate body)</a:t>
            </a:r>
          </a:p>
          <a:p>
            <a:pPr lvl="2"/>
            <a:r>
              <a:rPr lang="en-US" smtClean="0"/>
              <a:t>380 (form)</a:t>
            </a:r>
          </a:p>
          <a:p>
            <a:pPr lvl="2"/>
            <a:r>
              <a:rPr lang="en-US" smtClean="0"/>
              <a:t>381 (anything else)</a:t>
            </a:r>
          </a:p>
          <a:p>
            <a:pPr lvl="2"/>
            <a:endParaRPr lang="en-US" sz="20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49</a:t>
            </a:fld>
            <a:endParaRPr lang="en-US"/>
          </a:p>
        </p:txBody>
      </p:sp>
    </p:spTree>
    <p:extLst>
      <p:ext uri="{BB962C8B-B14F-4D97-AF65-F5344CB8AC3E}">
        <p14:creationId xmlns:p14="http://schemas.microsoft.com/office/powerpoint/2010/main" val="1264250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a:xfrm>
            <a:off x="457200" y="1295400"/>
            <a:ext cx="8229600" cy="4525963"/>
          </a:xfrm>
        </p:spPr>
        <p:txBody>
          <a:bodyPr/>
          <a:lstStyle/>
          <a:p>
            <a:pPr>
              <a:buFont typeface="Arial" charset="0"/>
              <a:buNone/>
              <a:defRPr/>
            </a:pPr>
            <a:r>
              <a:rPr lang="en-US" smtClean="0"/>
              <a:t>RDA authorized access point for the work:</a:t>
            </a:r>
          </a:p>
          <a:p>
            <a:pPr>
              <a:buFont typeface="Arial" charset="0"/>
              <a:buNone/>
              <a:defRPr/>
            </a:pPr>
            <a:r>
              <a:rPr lang="en-US" smtClean="0"/>
              <a:t>	</a:t>
            </a:r>
            <a:r>
              <a:rPr lang="en-US" smtClean="0">
                <a:solidFill>
                  <a:schemeClr val="tx2">
                    <a:lumMod val="60000"/>
                    <a:lumOff val="40000"/>
                  </a:schemeClr>
                </a:solidFill>
              </a:rPr>
              <a:t>Homer. Odyssey</a:t>
            </a:r>
          </a:p>
          <a:p>
            <a:pPr lvl="1">
              <a:defRPr/>
            </a:pPr>
            <a:r>
              <a:rPr lang="en-US" smtClean="0"/>
              <a:t>Represents the work </a:t>
            </a:r>
            <a:r>
              <a:rPr lang="en-US" i="1" smtClean="0"/>
              <a:t>Odyssey</a:t>
            </a:r>
            <a:r>
              <a:rPr lang="en-US" smtClean="0"/>
              <a:t> only, not the Greek expressions</a:t>
            </a:r>
          </a:p>
          <a:p>
            <a:pPr>
              <a:buFont typeface="Arial" charset="0"/>
              <a:buNone/>
              <a:defRPr/>
            </a:pPr>
            <a:r>
              <a:rPr lang="en-US" smtClean="0"/>
              <a:t>RDA authorized access point for a Greek expression:</a:t>
            </a:r>
          </a:p>
          <a:p>
            <a:pPr>
              <a:buFont typeface="Arial" charset="0"/>
              <a:buNone/>
              <a:defRPr/>
            </a:pPr>
            <a:r>
              <a:rPr lang="en-US" smtClean="0"/>
              <a:t>	</a:t>
            </a:r>
            <a:r>
              <a:rPr lang="en-US" smtClean="0">
                <a:solidFill>
                  <a:schemeClr val="tx2">
                    <a:lumMod val="60000"/>
                    <a:lumOff val="40000"/>
                  </a:schemeClr>
                </a:solidFill>
              </a:rPr>
              <a:t>Homer. Odyssey. Greek (Monro and Allen)</a:t>
            </a:r>
          </a:p>
          <a:p>
            <a:pPr lvl="1">
              <a:defRPr/>
            </a:pPr>
            <a:r>
              <a:rPr lang="en-US" smtClean="0"/>
              <a:t>Represents the Greek expression of the </a:t>
            </a:r>
            <a:r>
              <a:rPr lang="en-US" i="1" smtClean="0"/>
              <a:t>Odyssey</a:t>
            </a:r>
            <a:r>
              <a:rPr lang="en-US" smtClean="0"/>
              <a:t> edited by David Monro and Thomas Allen</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5</a:t>
            </a:fld>
            <a:endParaRPr lang="en-US"/>
          </a:p>
        </p:txBody>
      </p:sp>
    </p:spTree>
    <p:extLst>
      <p:ext uri="{BB962C8B-B14F-4D97-AF65-F5344CB8AC3E}">
        <p14:creationId xmlns:p14="http://schemas.microsoft.com/office/powerpoint/2010/main" val="13140046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Works: Other Distinguishing Characteristics</a:t>
            </a:r>
          </a:p>
        </p:txBody>
      </p:sp>
      <p:sp>
        <p:nvSpPr>
          <p:cNvPr id="3" name="Content Placeholder 2"/>
          <p:cNvSpPr>
            <a:spLocks noGrp="1"/>
          </p:cNvSpPr>
          <p:nvPr>
            <p:ph idx="1"/>
          </p:nvPr>
        </p:nvSpPr>
        <p:spPr>
          <a:xfrm>
            <a:off x="457200" y="1600201"/>
            <a:ext cx="8229600" cy="2514600"/>
          </a:xfrm>
          <a:ln>
            <a:solidFill>
              <a:schemeClr val="tx1"/>
            </a:solidFill>
          </a:ln>
        </p:spPr>
        <p:txBody>
          <a:bodyPr/>
          <a:lstStyle/>
          <a:p>
            <a:pPr marL="0" indent="0">
              <a:buNone/>
            </a:pPr>
            <a:r>
              <a:rPr lang="en-US" sz="2400" smtClean="0"/>
              <a:t>046	$k 1965</a:t>
            </a:r>
            <a:endParaRPr lang="en-US" sz="2400"/>
          </a:p>
          <a:p>
            <a:pPr marL="0" indent="0">
              <a:buNone/>
            </a:pPr>
            <a:r>
              <a:rPr lang="en-US" sz="2400"/>
              <a:t>130  0	$a Harlow (Motion picture : 1965 : </a:t>
            </a:r>
            <a:r>
              <a:rPr lang="en-US" sz="2400" smtClean="0"/>
              <a:t>Segal)</a:t>
            </a:r>
            <a:endParaRPr lang="en-US" sz="2400"/>
          </a:p>
          <a:p>
            <a:pPr marL="0" indent="0">
              <a:buNone/>
            </a:pPr>
            <a:r>
              <a:rPr lang="en-US" sz="2400"/>
              <a:t>380  </a:t>
            </a:r>
            <a:r>
              <a:rPr lang="en-US" sz="2400" smtClean="0"/>
              <a:t>	$a Motion picture</a:t>
            </a:r>
          </a:p>
          <a:p>
            <a:pPr marL="0" indent="0">
              <a:buNone/>
            </a:pPr>
            <a:r>
              <a:rPr lang="en-US" sz="2400" b="1" smtClean="0"/>
              <a:t>381	$a Segal</a:t>
            </a:r>
          </a:p>
          <a:p>
            <a:pPr marL="0" indent="0">
              <a:buNone/>
            </a:pPr>
            <a:r>
              <a:rPr lang="pt-BR" sz="2400" smtClean="0"/>
              <a:t>500 1	$w r $i Film </a:t>
            </a:r>
            <a:r>
              <a:rPr lang="pt-BR" sz="2400"/>
              <a:t>director: $a Segal, Alex, </a:t>
            </a:r>
            <a:r>
              <a:rPr lang="pt-BR" sz="2400" smtClean="0"/>
              <a:t>$d </a:t>
            </a:r>
            <a:r>
              <a:rPr lang="pt-BR" sz="2400"/>
              <a:t>1915-1977</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50</a:t>
            </a:fld>
            <a:endParaRPr lang="en-US"/>
          </a:p>
        </p:txBody>
      </p:sp>
    </p:spTree>
    <p:extLst>
      <p:ext uri="{BB962C8B-B14F-4D97-AF65-F5344CB8AC3E}">
        <p14:creationId xmlns:p14="http://schemas.microsoft.com/office/powerpoint/2010/main" val="42466413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Attributes of Works:</a:t>
            </a:r>
            <a:br>
              <a:rPr lang="en-US" smtClean="0"/>
            </a:br>
            <a:r>
              <a:rPr lang="en-US" smtClean="0"/>
              <a:t>Other RDA Elements</a:t>
            </a:r>
          </a:p>
        </p:txBody>
      </p:sp>
      <p:sp>
        <p:nvSpPr>
          <p:cNvPr id="43011" name="Content Placeholder 2"/>
          <p:cNvSpPr>
            <a:spLocks noGrp="1"/>
          </p:cNvSpPr>
          <p:nvPr>
            <p:ph idx="1"/>
          </p:nvPr>
        </p:nvSpPr>
        <p:spPr/>
        <p:txBody>
          <a:bodyPr/>
          <a:lstStyle/>
          <a:p>
            <a:r>
              <a:rPr lang="en-US" smtClean="0"/>
              <a:t>6.7. History of the Work. Recorded in MARC 678</a:t>
            </a:r>
          </a:p>
          <a:p>
            <a:r>
              <a:rPr lang="en-US" smtClean="0"/>
              <a:t>6.8. Identifier. Core element; LCCN, recorded in 010</a:t>
            </a:r>
          </a:p>
          <a:p>
            <a:r>
              <a:rPr lang="en-US" smtClean="0"/>
              <a:t>Musical works: RDA 6.14-6.18</a:t>
            </a:r>
          </a:p>
          <a:p>
            <a:r>
              <a:rPr lang="en-US" smtClean="0"/>
              <a:t>Legal works: RDA 6.19-6.22</a:t>
            </a:r>
          </a:p>
          <a:p>
            <a:r>
              <a:rPr lang="en-US" smtClean="0"/>
              <a:t>Religious works: RDA 6.26</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51</a:t>
            </a:fld>
            <a:endParaRPr lang="en-US"/>
          </a:p>
        </p:txBody>
      </p:sp>
    </p:spTree>
    <p:extLst>
      <p:ext uri="{BB962C8B-B14F-4D97-AF65-F5344CB8AC3E}">
        <p14:creationId xmlns:p14="http://schemas.microsoft.com/office/powerpoint/2010/main" val="41332031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Brief Whirl Through</a:t>
            </a:r>
            <a:br>
              <a:rPr lang="en-US" smtClean="0"/>
            </a:br>
            <a:r>
              <a:rPr lang="en-US" smtClean="0"/>
              <a:t>Musical Works</a:t>
            </a:r>
            <a:endParaRPr lang="en-US"/>
          </a:p>
        </p:txBody>
      </p:sp>
      <p:sp>
        <p:nvSpPr>
          <p:cNvPr id="3" name="Content Placeholder 2"/>
          <p:cNvSpPr>
            <a:spLocks noGrp="1"/>
          </p:cNvSpPr>
          <p:nvPr>
            <p:ph idx="1"/>
          </p:nvPr>
        </p:nvSpPr>
        <p:spPr/>
        <p:txBody>
          <a:bodyPr/>
          <a:lstStyle/>
          <a:p>
            <a:r>
              <a:rPr lang="en-US" smtClean="0"/>
              <a:t>Most of the attributes of other works also apply to musical works, but</a:t>
            </a:r>
          </a:p>
          <a:p>
            <a:pPr lvl="1"/>
            <a:r>
              <a:rPr lang="en-US" smtClean="0"/>
              <a:t>Titles (some differences)</a:t>
            </a:r>
          </a:p>
          <a:p>
            <a:pPr lvl="1"/>
            <a:r>
              <a:rPr lang="en-US" smtClean="0"/>
              <a:t>Attributes applicable only to musical works</a:t>
            </a:r>
          </a:p>
          <a:p>
            <a:pPr lvl="2"/>
            <a:r>
              <a:rPr lang="en-US" smtClean="0"/>
              <a:t>Medium of performance</a:t>
            </a:r>
          </a:p>
          <a:p>
            <a:pPr lvl="2"/>
            <a:r>
              <a:rPr lang="en-US" smtClean="0"/>
              <a:t>Numeric designation</a:t>
            </a:r>
          </a:p>
          <a:p>
            <a:pPr lvl="2"/>
            <a:r>
              <a:rPr lang="en-US" smtClean="0"/>
              <a:t>Key</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52</a:t>
            </a:fld>
            <a:endParaRPr lang="en-US"/>
          </a:p>
        </p:txBody>
      </p:sp>
    </p:spTree>
    <p:extLst>
      <p:ext uri="{BB962C8B-B14F-4D97-AF65-F5344CB8AC3E}">
        <p14:creationId xmlns:p14="http://schemas.microsoft.com/office/powerpoint/2010/main" val="15524432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a:t>
            </a:r>
            <a:endParaRPr lang="en-US"/>
          </a:p>
        </p:txBody>
      </p:sp>
      <p:sp>
        <p:nvSpPr>
          <p:cNvPr id="3" name="Content Placeholder 2"/>
          <p:cNvSpPr>
            <a:spLocks noGrp="1"/>
          </p:cNvSpPr>
          <p:nvPr>
            <p:ph idx="1"/>
          </p:nvPr>
        </p:nvSpPr>
        <p:spPr/>
        <p:txBody>
          <a:bodyPr/>
          <a:lstStyle/>
          <a:p>
            <a:r>
              <a:rPr lang="en-US"/>
              <a:t>6.14.2.3. </a:t>
            </a:r>
            <a:r>
              <a:rPr lang="en-US" smtClean="0"/>
              <a:t>“Choose </a:t>
            </a:r>
            <a:r>
              <a:rPr lang="en-US"/>
              <a:t>as the preferred title for a musical work the composer’s original title in the language in which it was </a:t>
            </a:r>
            <a:r>
              <a:rPr lang="en-US" smtClean="0"/>
              <a:t>presented.”</a:t>
            </a:r>
          </a:p>
          <a:p>
            <a:pPr marL="857250" lvl="2" indent="0">
              <a:buNone/>
            </a:pPr>
            <a:r>
              <a:rPr lang="en-US" smtClean="0"/>
              <a:t>Die Zauberflo</a:t>
            </a:r>
            <a:r>
              <a:rPr lang="en-US"/>
              <a:t>̈</a:t>
            </a:r>
            <a:r>
              <a:rPr lang="en-US" smtClean="0"/>
              <a:t>te</a:t>
            </a:r>
          </a:p>
          <a:p>
            <a:pPr marL="857250" lvl="2" indent="0">
              <a:buNone/>
            </a:pPr>
            <a:r>
              <a:rPr lang="en-US" smtClean="0"/>
              <a:t>Missa </a:t>
            </a:r>
            <a:r>
              <a:rPr lang="en-US"/>
              <a:t>luba</a:t>
            </a:r>
          </a:p>
          <a:p>
            <a:pPr marL="857250" lvl="2" indent="0">
              <a:buNone/>
            </a:pPr>
            <a:r>
              <a:rPr lang="en-US" smtClean="0"/>
              <a:t>Lip my reeds</a:t>
            </a:r>
          </a:p>
          <a:p>
            <a:r>
              <a:rPr lang="en-US" smtClean="0"/>
              <a:t>Basically the same as for other works. </a:t>
            </a:r>
            <a:r>
              <a:rPr lang="en-US" i="1" smtClean="0"/>
              <a:t>BUT ...</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53</a:t>
            </a:fld>
            <a:endParaRPr lang="en-US"/>
          </a:p>
        </p:txBody>
      </p:sp>
    </p:spTree>
    <p:extLst>
      <p:ext uri="{BB962C8B-B14F-4D97-AF65-F5344CB8AC3E}">
        <p14:creationId xmlns:p14="http://schemas.microsoft.com/office/powerpoint/2010/main" val="36411266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Attributes of Musical Works:</a:t>
            </a:r>
            <a:br>
              <a:rPr lang="en-US" smtClean="0"/>
            </a:br>
            <a:r>
              <a:rPr lang="en-US" smtClean="0"/>
              <a:t>Preferred Title manipulation</a:t>
            </a:r>
            <a:endParaRPr lang="en-US"/>
          </a:p>
        </p:txBody>
      </p:sp>
      <p:sp>
        <p:nvSpPr>
          <p:cNvPr id="3" name="Content Placeholder 2"/>
          <p:cNvSpPr>
            <a:spLocks noGrp="1"/>
          </p:cNvSpPr>
          <p:nvPr>
            <p:ph idx="1"/>
          </p:nvPr>
        </p:nvSpPr>
        <p:spPr/>
        <p:txBody>
          <a:bodyPr/>
          <a:lstStyle/>
          <a:p>
            <a:r>
              <a:rPr lang="en-US" smtClean="0"/>
              <a:t>Titles of musical works are manipulated before recording</a:t>
            </a:r>
          </a:p>
          <a:p>
            <a:r>
              <a:rPr lang="en-US" smtClean="0"/>
              <a:t>6.14.2.4. Remove:</a:t>
            </a:r>
          </a:p>
          <a:p>
            <a:pPr lvl="1"/>
            <a:r>
              <a:rPr lang="en-US" smtClean="0"/>
              <a:t>medium of performance</a:t>
            </a:r>
          </a:p>
          <a:p>
            <a:pPr lvl="1"/>
            <a:r>
              <a:rPr lang="en-US" smtClean="0"/>
              <a:t>key</a:t>
            </a:r>
          </a:p>
          <a:p>
            <a:pPr lvl="1"/>
            <a:r>
              <a:rPr lang="en-US" smtClean="0"/>
              <a:t>any numbers unless integral to the title</a:t>
            </a:r>
          </a:p>
          <a:p>
            <a:pPr lvl="1"/>
            <a:r>
              <a:rPr lang="en-US" smtClean="0"/>
              <a:t>date of composition</a:t>
            </a:r>
          </a:p>
          <a:p>
            <a:pPr lvl="1"/>
            <a:r>
              <a:rPr lang="en-US" smtClean="0"/>
              <a:t>NACO catalogers also remove initial articles (6.2.1.7 alternative)</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54</a:t>
            </a:fld>
            <a:endParaRPr lang="en-US"/>
          </a:p>
        </p:txBody>
      </p:sp>
    </p:spTree>
    <p:extLst>
      <p:ext uri="{BB962C8B-B14F-4D97-AF65-F5344CB8AC3E}">
        <p14:creationId xmlns:p14="http://schemas.microsoft.com/office/powerpoint/2010/main" val="3639734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r>
              <a:rPr lang="en-US" sz="2400" smtClean="0"/>
              <a:t>Sonata </a:t>
            </a:r>
            <a:r>
              <a:rPr lang="en-US" sz="2400"/>
              <a:t>in G </a:t>
            </a:r>
            <a:r>
              <a:rPr lang="en-US" sz="2400" smtClean="0"/>
              <a:t>major </a:t>
            </a:r>
            <a:r>
              <a:rPr lang="en-US" sz="2400"/>
              <a:t>for two double </a:t>
            </a:r>
            <a:r>
              <a:rPr lang="en-US" sz="2400" smtClean="0"/>
              <a:t>basses</a:t>
            </a:r>
            <a:r>
              <a:rPr lang="en-US" sz="2400" i="1" smtClean="0"/>
              <a:t> becomes</a:t>
            </a:r>
            <a:endParaRPr lang="en-US" sz="2400" smtClean="0"/>
          </a:p>
          <a:p>
            <a:pPr marL="400050" lvl="1" indent="0">
              <a:buNone/>
            </a:pPr>
            <a:r>
              <a:rPr lang="en-US" sz="2000" smtClean="0"/>
              <a:t>Sonata [remove key, medium of performance]</a:t>
            </a:r>
            <a:endParaRPr lang="en-US" sz="2000"/>
          </a:p>
          <a:p>
            <a:pPr marL="0" indent="0">
              <a:buNone/>
            </a:pPr>
            <a:endParaRPr lang="en-US" sz="2400" smtClean="0"/>
          </a:p>
          <a:p>
            <a:pPr marL="0" indent="0">
              <a:buNone/>
            </a:pPr>
            <a:r>
              <a:rPr lang="en-US" sz="2400" smtClean="0"/>
              <a:t>Trio for flute, viola, and piano, 1948 </a:t>
            </a:r>
            <a:r>
              <a:rPr lang="en-US" sz="2400" i="1" smtClean="0"/>
              <a:t>becomes</a:t>
            </a:r>
            <a:endParaRPr lang="en-US" sz="2400" smtClean="0"/>
          </a:p>
          <a:p>
            <a:pPr marL="400050" lvl="1" indent="0">
              <a:buNone/>
            </a:pPr>
            <a:r>
              <a:rPr lang="en-US" sz="2000" smtClean="0"/>
              <a:t>Trio [remove medium of performance, date of composition]</a:t>
            </a:r>
          </a:p>
          <a:p>
            <a:pPr marL="400050" lvl="1" indent="0">
              <a:buNone/>
            </a:pPr>
            <a:endParaRPr lang="en-US" sz="2000"/>
          </a:p>
          <a:p>
            <a:pPr marL="0" indent="0">
              <a:buNone/>
            </a:pPr>
            <a:r>
              <a:rPr lang="en-US" sz="2400" smtClean="0"/>
              <a:t>Sofien-Ta</a:t>
            </a:r>
            <a:r>
              <a:rPr lang="en-US" sz="2400"/>
              <a:t>̈nze für das Piano-Forte, 185tes Werk </a:t>
            </a:r>
            <a:r>
              <a:rPr lang="en-US" sz="2400" i="1" smtClean="0"/>
              <a:t>becomes</a:t>
            </a:r>
          </a:p>
          <a:p>
            <a:pPr marL="400050" lvl="1" indent="0">
              <a:buNone/>
            </a:pPr>
            <a:r>
              <a:rPr lang="en-US" sz="2000"/>
              <a:t>Sofien-Tä</a:t>
            </a:r>
            <a:r>
              <a:rPr lang="en-US" sz="2000" smtClean="0"/>
              <a:t>nze [remove medium of performance, opus number]</a:t>
            </a:r>
          </a:p>
          <a:p>
            <a:pPr marL="400050" lvl="1" indent="0">
              <a:buNone/>
            </a:pPr>
            <a:endParaRPr lang="en-US" sz="2000" smtClean="0"/>
          </a:p>
          <a:p>
            <a:pPr marL="0" lvl="2" indent="0">
              <a:buNone/>
            </a:pPr>
            <a:r>
              <a:rPr lang="en-US"/>
              <a:t>Die Zauberflö</a:t>
            </a:r>
            <a:r>
              <a:rPr lang="en-US" smtClean="0"/>
              <a:t>te</a:t>
            </a:r>
            <a:r>
              <a:rPr lang="en-US" i="1" smtClean="0"/>
              <a:t> becomes</a:t>
            </a:r>
          </a:p>
          <a:p>
            <a:pPr marL="457200" lvl="3" indent="0">
              <a:buNone/>
            </a:pPr>
            <a:r>
              <a:rPr lang="en-US"/>
              <a:t>Zauberflö</a:t>
            </a:r>
            <a:r>
              <a:rPr lang="en-US" smtClean="0"/>
              <a:t>te [remove initial article]</a:t>
            </a: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55</a:t>
            </a:fld>
            <a:endParaRPr lang="en-US"/>
          </a:p>
        </p:txBody>
      </p:sp>
    </p:spTree>
    <p:extLst>
      <p:ext uri="{BB962C8B-B14F-4D97-AF65-F5344CB8AC3E}">
        <p14:creationId xmlns:p14="http://schemas.microsoft.com/office/powerpoint/2010/main" val="719500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a:xfrm>
            <a:off x="457200" y="1447800"/>
            <a:ext cx="8229600" cy="4525963"/>
          </a:xfrm>
        </p:spPr>
        <p:txBody>
          <a:bodyPr/>
          <a:lstStyle/>
          <a:p>
            <a:pPr marL="0" indent="0">
              <a:buNone/>
            </a:pPr>
            <a:r>
              <a:rPr lang="en-US" sz="1600" smtClean="0"/>
              <a:t>If the result of 6.14.2.5 is solely the name of one type of composition, record it in English, if there’s an English form, and record in the plural unless the composer wrote only one work of the type.</a:t>
            </a:r>
          </a:p>
          <a:p>
            <a:pPr marL="0" indent="0">
              <a:buNone/>
            </a:pPr>
            <a:endParaRPr lang="en-US" sz="1600" smtClean="0"/>
          </a:p>
          <a:p>
            <a:pPr marL="400050" lvl="1" indent="0">
              <a:buNone/>
            </a:pPr>
            <a:r>
              <a:rPr lang="en-US" sz="1600" smtClean="0"/>
              <a:t>Sonata </a:t>
            </a:r>
            <a:r>
              <a:rPr lang="en-US" sz="1600"/>
              <a:t>in G </a:t>
            </a:r>
            <a:r>
              <a:rPr lang="en-US" sz="1600" smtClean="0"/>
              <a:t>major </a:t>
            </a:r>
            <a:r>
              <a:rPr lang="en-US" sz="1600"/>
              <a:t>for two double </a:t>
            </a:r>
            <a:r>
              <a:rPr lang="en-US" sz="1600" smtClean="0"/>
              <a:t>basses</a:t>
            </a:r>
            <a:r>
              <a:rPr lang="en-US" sz="1600" i="1" smtClean="0"/>
              <a:t> becomes</a:t>
            </a:r>
            <a:endParaRPr lang="en-US" sz="1600" smtClean="0"/>
          </a:p>
          <a:p>
            <a:pPr marL="800100" lvl="2" indent="0">
              <a:buNone/>
            </a:pPr>
            <a:r>
              <a:rPr lang="en-US" sz="1600" smtClean="0"/>
              <a:t>Sonata [remove key, medium of performance]</a:t>
            </a:r>
            <a:r>
              <a:rPr lang="en-US" sz="1600" i="1" smtClean="0"/>
              <a:t> becomes</a:t>
            </a:r>
          </a:p>
          <a:p>
            <a:pPr marL="1257300" lvl="3" indent="0">
              <a:buNone/>
            </a:pPr>
            <a:r>
              <a:rPr lang="en-US" sz="1600" smtClean="0"/>
              <a:t>Sonatas</a:t>
            </a:r>
            <a:endParaRPr lang="en-US" sz="1600"/>
          </a:p>
          <a:p>
            <a:pPr marL="400050" lvl="1" indent="0">
              <a:buNone/>
            </a:pPr>
            <a:r>
              <a:rPr lang="en-US" sz="1600" smtClean="0"/>
              <a:t>Trio for flute, viola, and piano, 1948 </a:t>
            </a:r>
            <a:r>
              <a:rPr lang="en-US" sz="1600" i="1" smtClean="0"/>
              <a:t>becomes</a:t>
            </a:r>
            <a:endParaRPr lang="en-US" sz="1600" smtClean="0"/>
          </a:p>
          <a:p>
            <a:pPr marL="800100" lvl="2" indent="0">
              <a:buNone/>
            </a:pPr>
            <a:r>
              <a:rPr lang="en-US" sz="1600" smtClean="0"/>
              <a:t>Trio [remove medium of performance, date of composition]</a:t>
            </a:r>
            <a:r>
              <a:rPr lang="en-US" sz="1600" i="1" smtClean="0"/>
              <a:t> becomes</a:t>
            </a:r>
          </a:p>
          <a:p>
            <a:pPr marL="1257300" lvl="3" indent="0">
              <a:buNone/>
            </a:pPr>
            <a:r>
              <a:rPr lang="en-US" sz="1600" smtClean="0"/>
              <a:t>Trios</a:t>
            </a:r>
            <a:endParaRPr lang="en-US" sz="1600"/>
          </a:p>
          <a:p>
            <a:pPr marL="400050" lvl="1" indent="0">
              <a:buNone/>
            </a:pPr>
            <a:r>
              <a:rPr lang="en-US" sz="1600" smtClean="0"/>
              <a:t>Sofien-Ta</a:t>
            </a:r>
            <a:r>
              <a:rPr lang="en-US" sz="1600"/>
              <a:t>̈nze für das Piano-Forte, 185tes Werk </a:t>
            </a:r>
            <a:r>
              <a:rPr lang="en-US" sz="1600" i="1" smtClean="0"/>
              <a:t>becomes</a:t>
            </a:r>
          </a:p>
          <a:p>
            <a:pPr marL="800100" lvl="2" indent="0">
              <a:buNone/>
            </a:pPr>
            <a:r>
              <a:rPr lang="en-US" sz="1600"/>
              <a:t>Sofien-Tä</a:t>
            </a:r>
            <a:r>
              <a:rPr lang="en-US" sz="1600" smtClean="0"/>
              <a:t>nze [remove medium of performance, opus number] </a:t>
            </a:r>
            <a:r>
              <a:rPr lang="en-US" sz="1600" i="1" smtClean="0"/>
              <a:t>remains</a:t>
            </a:r>
            <a:endParaRPr lang="en-US" sz="1600" smtClean="0"/>
          </a:p>
          <a:p>
            <a:pPr marL="1257300" lvl="3" indent="0">
              <a:buNone/>
            </a:pPr>
            <a:r>
              <a:rPr lang="en-US" sz="1600"/>
              <a:t>Sofien-Tänze</a:t>
            </a:r>
            <a:endParaRPr lang="en-US" sz="1600" smtClean="0"/>
          </a:p>
          <a:p>
            <a:pPr marL="457200" lvl="3" indent="0">
              <a:buNone/>
            </a:pPr>
            <a:r>
              <a:rPr lang="en-US" sz="1600"/>
              <a:t>Die Zauberflöte</a:t>
            </a:r>
            <a:r>
              <a:rPr lang="en-US" sz="1600" i="1"/>
              <a:t> </a:t>
            </a:r>
            <a:r>
              <a:rPr lang="en-US" sz="1600" i="1" smtClean="0"/>
              <a:t>becomes</a:t>
            </a:r>
            <a:endParaRPr lang="en-US" sz="1600" i="1"/>
          </a:p>
          <a:p>
            <a:pPr marL="914400" lvl="4" indent="0">
              <a:buNone/>
            </a:pPr>
            <a:r>
              <a:rPr lang="en-US" sz="1600"/>
              <a:t>Zauberflöte [remove initial article</a:t>
            </a:r>
            <a:r>
              <a:rPr lang="en-US" sz="1600" smtClean="0"/>
              <a:t>] </a:t>
            </a:r>
            <a:r>
              <a:rPr lang="en-US" sz="1600" i="1" smtClean="0"/>
              <a:t>remains</a:t>
            </a:r>
          </a:p>
          <a:p>
            <a:pPr marL="1371600" lvl="5" indent="0">
              <a:buNone/>
            </a:pPr>
            <a:r>
              <a:rPr lang="en-US" sz="1600"/>
              <a:t>Zauberflöte</a:t>
            </a:r>
            <a:endParaRPr lang="en-US" sz="1600" i="1" smtClean="0"/>
          </a:p>
          <a:p>
            <a:pPr marL="1371600" lvl="5" indent="0">
              <a:buNone/>
            </a:pPr>
            <a:endParaRPr lang="en-US" sz="18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56</a:t>
            </a:fld>
            <a:endParaRPr lang="en-US"/>
          </a:p>
        </p:txBody>
      </p:sp>
    </p:spTree>
    <p:extLst>
      <p:ext uri="{BB962C8B-B14F-4D97-AF65-F5344CB8AC3E}">
        <p14:creationId xmlns:p14="http://schemas.microsoft.com/office/powerpoint/2010/main" val="31803811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Preferred Title manipulation</a:t>
            </a:r>
          </a:p>
        </p:txBody>
      </p:sp>
      <p:sp>
        <p:nvSpPr>
          <p:cNvPr id="3" name="Content Placeholder 2"/>
          <p:cNvSpPr>
            <a:spLocks noGrp="1"/>
          </p:cNvSpPr>
          <p:nvPr>
            <p:ph idx="1"/>
          </p:nvPr>
        </p:nvSpPr>
        <p:spPr/>
        <p:txBody>
          <a:bodyPr/>
          <a:lstStyle/>
          <a:p>
            <a:pPr marL="0" indent="0">
              <a:buNone/>
            </a:pPr>
            <a:endParaRPr lang="en-US" sz="4000" smtClean="0"/>
          </a:p>
          <a:p>
            <a:pPr marL="0" indent="0">
              <a:buNone/>
            </a:pPr>
            <a:r>
              <a:rPr lang="en-US" sz="4000" smtClean="0"/>
              <a:t>Stay tuned! We’ll add some of these things back in when we create the authorized access point.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57</a:t>
            </a:fld>
            <a:endParaRPr lang="en-US"/>
          </a:p>
        </p:txBody>
      </p:sp>
    </p:spTree>
    <p:extLst>
      <p:ext uri="{BB962C8B-B14F-4D97-AF65-F5344CB8AC3E}">
        <p14:creationId xmlns:p14="http://schemas.microsoft.com/office/powerpoint/2010/main" val="2629382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r>
              <a:rPr lang="en-US"/>
              <a:t>6.15. Medium of performance is is the instrument, instruments, voice, voices, etc., for which a musical work was originally conceived</a:t>
            </a:r>
            <a:r>
              <a:rPr lang="en-US" smtClean="0"/>
              <a:t>.</a:t>
            </a:r>
          </a:p>
          <a:p>
            <a:r>
              <a:rPr lang="en-US" smtClean="0"/>
              <a:t>Record according to the instructions in 6.15.1.3.</a:t>
            </a:r>
          </a:p>
          <a:p>
            <a:r>
              <a:rPr lang="en-US" smtClean="0"/>
              <a:t>Record in MARC authority 382 field, subfield $a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58</a:t>
            </a:fld>
            <a:endParaRPr lang="en-US"/>
          </a:p>
        </p:txBody>
      </p:sp>
    </p:spTree>
    <p:extLst>
      <p:ext uri="{BB962C8B-B14F-4D97-AF65-F5344CB8AC3E}">
        <p14:creationId xmlns:p14="http://schemas.microsoft.com/office/powerpoint/2010/main" val="10025211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Medium of Performance</a:t>
            </a:r>
            <a:endParaRPr lang="en-US"/>
          </a:p>
        </p:txBody>
      </p:sp>
      <p:sp>
        <p:nvSpPr>
          <p:cNvPr id="3" name="Content Placeholder 2"/>
          <p:cNvSpPr>
            <a:spLocks noGrp="1"/>
          </p:cNvSpPr>
          <p:nvPr>
            <p:ph idx="1"/>
          </p:nvPr>
        </p:nvSpPr>
        <p:spPr/>
        <p:txBody>
          <a:bodyPr/>
          <a:lstStyle/>
          <a:p>
            <a:pPr marL="0" indent="0">
              <a:buNone/>
            </a:pPr>
            <a:r>
              <a:rPr lang="en-US"/>
              <a:t>382  </a:t>
            </a:r>
            <a:r>
              <a:rPr lang="en-US" smtClean="0"/>
              <a:t>	$a orchestra</a:t>
            </a:r>
          </a:p>
          <a:p>
            <a:pPr marL="0" indent="0">
              <a:buNone/>
            </a:pPr>
            <a:r>
              <a:rPr lang="en-US"/>
              <a:t>382  </a:t>
            </a:r>
            <a:r>
              <a:rPr lang="en-US" smtClean="0"/>
              <a:t>	$a mixed </a:t>
            </a:r>
            <a:r>
              <a:rPr lang="en-US"/>
              <a:t>voices </a:t>
            </a:r>
            <a:r>
              <a:rPr lang="en-US" smtClean="0"/>
              <a:t>$a orchestra</a:t>
            </a:r>
          </a:p>
          <a:p>
            <a:pPr marL="0" indent="0">
              <a:buNone/>
            </a:pPr>
            <a:r>
              <a:rPr lang="en-US"/>
              <a:t>382  </a:t>
            </a:r>
            <a:r>
              <a:rPr lang="en-US" smtClean="0"/>
              <a:t>	$a organ</a:t>
            </a:r>
          </a:p>
          <a:p>
            <a:pPr marL="0" indent="0">
              <a:buNone/>
            </a:pPr>
            <a:r>
              <a:rPr lang="en-US"/>
              <a:t>382  </a:t>
            </a:r>
            <a:r>
              <a:rPr lang="en-US" smtClean="0"/>
              <a:t>	$a countertenor $a keyboard</a:t>
            </a:r>
          </a:p>
          <a:p>
            <a:pPr marL="0" indent="0">
              <a:buNone/>
            </a:pPr>
            <a:r>
              <a:rPr lang="en-US"/>
              <a:t>382  </a:t>
            </a:r>
            <a:r>
              <a:rPr lang="en-US" smtClean="0"/>
              <a:t>	$a bassoon $a tuba</a:t>
            </a:r>
          </a:p>
          <a:p>
            <a:pPr marL="0" indent="0">
              <a:buNone/>
            </a:pPr>
            <a:r>
              <a:rPr lang="en-US"/>
              <a:t>382  </a:t>
            </a:r>
            <a:r>
              <a:rPr lang="en-US" smtClean="0"/>
              <a:t>	$a mezzo-soprano $a piano</a:t>
            </a:r>
          </a:p>
          <a:p>
            <a:pPr marL="0" indent="0">
              <a:buNone/>
            </a:pPr>
            <a:r>
              <a:rPr lang="en-US"/>
              <a:t>382  </a:t>
            </a:r>
            <a:r>
              <a:rPr lang="en-US" smtClean="0"/>
              <a:t>	$a flute $a </a:t>
            </a:r>
            <a:r>
              <a:rPr lang="en-US"/>
              <a:t>oboe </a:t>
            </a:r>
            <a:r>
              <a:rPr lang="en-US" smtClean="0"/>
              <a:t>$a </a:t>
            </a:r>
            <a:r>
              <a:rPr lang="en-US"/>
              <a:t>bassoon </a:t>
            </a:r>
            <a:r>
              <a:rPr lang="en-US" smtClean="0"/>
              <a:t>$a </a:t>
            </a:r>
            <a:r>
              <a:rPr lang="en-US"/>
              <a:t>trombone </a:t>
            </a:r>
            <a:r>
              <a:rPr lang="en-US" smtClean="0"/>
              <a:t>$a </a:t>
            </a:r>
            <a:r>
              <a:rPr lang="en-US"/>
              <a:t>violin </a:t>
            </a:r>
            <a:r>
              <a:rPr lang="en-US" smtClean="0"/>
              <a:t>$a </a:t>
            </a:r>
            <a:r>
              <a:rPr lang="en-US"/>
              <a:t>contrabass</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59</a:t>
            </a:fld>
            <a:endParaRPr lang="en-US"/>
          </a:p>
        </p:txBody>
      </p:sp>
    </p:spTree>
    <p:extLst>
      <p:ext uri="{BB962C8B-B14F-4D97-AF65-F5344CB8AC3E}">
        <p14:creationId xmlns:p14="http://schemas.microsoft.com/office/powerpoint/2010/main" val="235034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AACR2 uniform title:</a:t>
            </a:r>
          </a:p>
          <a:p>
            <a:pPr>
              <a:buFont typeface="Arial" charset="0"/>
              <a:buNone/>
              <a:defRPr/>
            </a:pPr>
            <a:r>
              <a:rPr lang="en-US" smtClean="0"/>
              <a:t>	</a:t>
            </a:r>
            <a:r>
              <a:rPr lang="en-US" smtClean="0">
                <a:solidFill>
                  <a:schemeClr val="tx2">
                    <a:lumMod val="60000"/>
                    <a:lumOff val="40000"/>
                  </a:schemeClr>
                </a:solidFill>
              </a:rPr>
              <a:t>Homer. Odyssey. Spanish</a:t>
            </a:r>
          </a:p>
          <a:p>
            <a:pPr>
              <a:buFont typeface="Arial" charset="0"/>
              <a:buNone/>
              <a:defRPr/>
            </a:pPr>
            <a:endParaRPr lang="en-US" smtClean="0"/>
          </a:p>
          <a:p>
            <a:pPr lvl="1">
              <a:defRPr/>
            </a:pPr>
            <a:r>
              <a:rPr lang="en-US" smtClean="0"/>
              <a:t>Represents all Spanish expressions (translations) of the </a:t>
            </a:r>
            <a:r>
              <a:rPr lang="en-US" i="1" smtClean="0"/>
              <a:t>Odyssey</a:t>
            </a:r>
            <a:r>
              <a:rPr lang="en-US" smtClean="0"/>
              <a:t>. There are many.</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a:t>
            </a:fld>
            <a:endParaRPr lang="en-US"/>
          </a:p>
        </p:txBody>
      </p:sp>
    </p:spTree>
    <p:extLst>
      <p:ext uri="{BB962C8B-B14F-4D97-AF65-F5344CB8AC3E}">
        <p14:creationId xmlns:p14="http://schemas.microsoft.com/office/powerpoint/2010/main" val="93561188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r>
              <a:rPr lang="en-US" sz="2800" smtClean="0"/>
              <a:t>6.16. Serial number, opus number, or thematic index number</a:t>
            </a:r>
          </a:p>
          <a:p>
            <a:r>
              <a:rPr lang="en-US" sz="2800" smtClean="0"/>
              <a:t>Record in MARC authorities 383 field </a:t>
            </a:r>
          </a:p>
          <a:p>
            <a:pPr lvl="1"/>
            <a:r>
              <a:rPr lang="en-US" sz="2400" smtClean="0"/>
              <a:t>$a Serial number</a:t>
            </a:r>
          </a:p>
          <a:p>
            <a:pPr lvl="1"/>
            <a:r>
              <a:rPr lang="en-US" sz="2400" smtClean="0"/>
              <a:t>$b Opus number</a:t>
            </a:r>
          </a:p>
          <a:p>
            <a:pPr lvl="1"/>
            <a:r>
              <a:rPr lang="en-US" sz="2400" smtClean="0"/>
              <a:t>$c Thematic index number</a:t>
            </a:r>
          </a:p>
          <a:p>
            <a:pPr lvl="1"/>
            <a:r>
              <a:rPr lang="en-US" sz="2400" smtClean="0"/>
              <a:t>$d Thematic index code</a:t>
            </a:r>
          </a:p>
          <a:p>
            <a:pPr lvl="1"/>
            <a:r>
              <a:rPr lang="en-US" sz="2400" smtClean="0"/>
              <a:t>$e Publisher associated with opus number</a:t>
            </a:r>
          </a:p>
          <a:p>
            <a:r>
              <a:rPr lang="en-US" sz="2800" smtClean="0"/>
              <a:t>$d codes: http</a:t>
            </a:r>
            <a:r>
              <a:rPr lang="en-US" sz="2800"/>
              <a:t>://bcc.musiclibraryassoc.org/BCC-Historical/BCC2011/Thematic_Indexes.htm</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60</a:t>
            </a:fld>
            <a:endParaRPr lang="en-US"/>
          </a:p>
        </p:txBody>
      </p:sp>
    </p:spTree>
    <p:extLst>
      <p:ext uri="{BB962C8B-B14F-4D97-AF65-F5344CB8AC3E}">
        <p14:creationId xmlns:p14="http://schemas.microsoft.com/office/powerpoint/2010/main" val="1932107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smtClean="0"/>
              <a:t>Numeric Designation</a:t>
            </a:r>
            <a:endParaRPr lang="en-US"/>
          </a:p>
        </p:txBody>
      </p:sp>
      <p:sp>
        <p:nvSpPr>
          <p:cNvPr id="3" name="Content Placeholder 2"/>
          <p:cNvSpPr>
            <a:spLocks noGrp="1"/>
          </p:cNvSpPr>
          <p:nvPr>
            <p:ph idx="1"/>
          </p:nvPr>
        </p:nvSpPr>
        <p:spPr/>
        <p:txBody>
          <a:bodyPr/>
          <a:lstStyle/>
          <a:p>
            <a:pPr marL="0" indent="0">
              <a:buNone/>
            </a:pPr>
            <a:r>
              <a:rPr lang="en-US" sz="2400" i="1" smtClean="0"/>
              <a:t>Serial number</a:t>
            </a:r>
          </a:p>
          <a:p>
            <a:pPr marL="0" indent="0">
              <a:buNone/>
            </a:pPr>
            <a:r>
              <a:rPr lang="en-US" sz="2400" smtClean="0"/>
              <a:t>383</a:t>
            </a:r>
            <a:r>
              <a:rPr lang="en-US" sz="2400"/>
              <a:t>	</a:t>
            </a:r>
            <a:r>
              <a:rPr lang="en-US" sz="2400" smtClean="0"/>
              <a:t>$a </a:t>
            </a:r>
            <a:r>
              <a:rPr lang="en-US" sz="2400"/>
              <a:t>no. </a:t>
            </a:r>
            <a:r>
              <a:rPr lang="en-US" sz="2400" smtClean="0"/>
              <a:t>26</a:t>
            </a:r>
            <a:endParaRPr lang="en-US" sz="2400"/>
          </a:p>
          <a:p>
            <a:pPr marL="0" indent="0">
              <a:buNone/>
            </a:pPr>
            <a:r>
              <a:rPr lang="en-US" sz="2400" i="1" smtClean="0"/>
              <a:t>Opus number</a:t>
            </a:r>
          </a:p>
          <a:p>
            <a:pPr marL="0" indent="0">
              <a:buNone/>
            </a:pPr>
            <a:r>
              <a:rPr lang="en-US" sz="2400" smtClean="0"/>
              <a:t>383</a:t>
            </a:r>
            <a:r>
              <a:rPr lang="en-US" sz="2400"/>
              <a:t>	</a:t>
            </a:r>
            <a:r>
              <a:rPr lang="en-US" sz="2400" smtClean="0"/>
              <a:t>$b </a:t>
            </a:r>
            <a:r>
              <a:rPr lang="en-US" sz="2400"/>
              <a:t>op. </a:t>
            </a:r>
            <a:r>
              <a:rPr lang="en-US" sz="2400" smtClean="0"/>
              <a:t>15</a:t>
            </a:r>
          </a:p>
          <a:p>
            <a:pPr marL="0" indent="0">
              <a:buNone/>
            </a:pPr>
            <a:r>
              <a:rPr lang="en-US" sz="2400" i="1" smtClean="0"/>
              <a:t>Serial and opus number</a:t>
            </a:r>
            <a:endParaRPr lang="en-US" sz="2400" i="1"/>
          </a:p>
          <a:p>
            <a:pPr marL="0" indent="0">
              <a:buNone/>
            </a:pPr>
            <a:r>
              <a:rPr lang="en-US" sz="2400"/>
              <a:t>383	</a:t>
            </a:r>
            <a:r>
              <a:rPr lang="en-US" sz="2400" smtClean="0"/>
              <a:t>$a </a:t>
            </a:r>
            <a:r>
              <a:rPr lang="en-US" sz="2400"/>
              <a:t>no. 4 </a:t>
            </a:r>
            <a:r>
              <a:rPr lang="en-US" sz="2400" smtClean="0"/>
              <a:t>$b </a:t>
            </a:r>
            <a:r>
              <a:rPr lang="en-US" sz="2400"/>
              <a:t>op. </a:t>
            </a:r>
            <a:r>
              <a:rPr lang="en-US" sz="2400" smtClean="0"/>
              <a:t>53</a:t>
            </a:r>
          </a:p>
          <a:p>
            <a:pPr marL="0" indent="0">
              <a:buNone/>
            </a:pPr>
            <a:r>
              <a:rPr lang="en-US" sz="2400" i="1" smtClean="0"/>
              <a:t>Thematic index number</a:t>
            </a:r>
            <a:endParaRPr lang="en-US" sz="2400" i="1"/>
          </a:p>
          <a:p>
            <a:pPr marL="0" indent="0">
              <a:buNone/>
            </a:pPr>
            <a:r>
              <a:rPr lang="en-US" sz="2400" smtClean="0"/>
              <a:t>383</a:t>
            </a:r>
            <a:r>
              <a:rPr lang="en-US" sz="2400"/>
              <a:t>	</a:t>
            </a:r>
            <a:r>
              <a:rPr lang="en-US" sz="2400" smtClean="0"/>
              <a:t>$c </a:t>
            </a:r>
            <a:r>
              <a:rPr lang="en-US" sz="2400"/>
              <a:t>K. 537 </a:t>
            </a:r>
            <a:r>
              <a:rPr lang="en-US" sz="2400" smtClean="0"/>
              <a:t>$d </a:t>
            </a:r>
            <a:r>
              <a:rPr lang="en-US" sz="2400"/>
              <a:t>Köchel6 </a:t>
            </a:r>
            <a:r>
              <a:rPr lang="en-US" sz="2400" smtClean="0"/>
              <a:t>$2 </a:t>
            </a:r>
            <a:r>
              <a:rPr lang="en-US" sz="2400"/>
              <a:t>mlati</a:t>
            </a:r>
          </a:p>
          <a:p>
            <a:pPr marL="0" indent="0">
              <a:buNone/>
            </a:pPr>
            <a:r>
              <a:rPr lang="en-US" sz="2400" smtClean="0"/>
              <a:t>383</a:t>
            </a:r>
            <a:r>
              <a:rPr lang="en-US" sz="2400"/>
              <a:t>	</a:t>
            </a:r>
            <a:r>
              <a:rPr lang="en-US" sz="2400" smtClean="0"/>
              <a:t>$c </a:t>
            </a:r>
            <a:r>
              <a:rPr lang="en-US" sz="2400"/>
              <a:t>BWV 211 </a:t>
            </a:r>
            <a:r>
              <a:rPr lang="en-US" sz="2400" smtClean="0"/>
              <a:t>$d </a:t>
            </a:r>
            <a:r>
              <a:rPr lang="en-US" sz="2400"/>
              <a:t>Wohlfarth </a:t>
            </a:r>
            <a:r>
              <a:rPr lang="en-US" sz="2400" smtClean="0"/>
              <a:t>$2 </a:t>
            </a:r>
            <a:r>
              <a:rPr lang="en-US" sz="2400"/>
              <a:t>mlati</a:t>
            </a:r>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61</a:t>
            </a:fld>
            <a:endParaRPr lang="en-US"/>
          </a:p>
        </p:txBody>
      </p:sp>
    </p:spTree>
    <p:extLst>
      <p:ext uri="{BB962C8B-B14F-4D97-AF65-F5344CB8AC3E}">
        <p14:creationId xmlns:p14="http://schemas.microsoft.com/office/powerpoint/2010/main" val="2810530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a:t>
            </a:r>
            <a:r>
              <a:rPr lang="en-US" smtClean="0"/>
              <a:t>Works:</a:t>
            </a:r>
            <a:br>
              <a:rPr lang="en-US" smtClean="0"/>
            </a:br>
            <a:r>
              <a:rPr lang="en-US" smtClean="0"/>
              <a:t>Key (6.17)</a:t>
            </a:r>
            <a:endParaRPr lang="en-US"/>
          </a:p>
        </p:txBody>
      </p:sp>
      <p:sp>
        <p:nvSpPr>
          <p:cNvPr id="3" name="Content Placeholder 2"/>
          <p:cNvSpPr>
            <a:spLocks noGrp="1"/>
          </p:cNvSpPr>
          <p:nvPr>
            <p:ph idx="1"/>
          </p:nvPr>
        </p:nvSpPr>
        <p:spPr/>
        <p:txBody>
          <a:bodyPr/>
          <a:lstStyle/>
          <a:p>
            <a:r>
              <a:rPr lang="en-US" dirty="0"/>
              <a:t>Key is determined by the adherence of a musical work (or a part of a musical work) to the note pattern of a major or minor scale</a:t>
            </a:r>
            <a:r>
              <a:rPr lang="en-US" dirty="0" smtClean="0"/>
              <a:t>.</a:t>
            </a:r>
          </a:p>
          <a:p>
            <a:r>
              <a:rPr lang="en-US" dirty="0" smtClean="0"/>
              <a:t>If the key can be determined, record it in a MARC authority 384 field,  first indicator “0”, subfield $a.</a:t>
            </a:r>
            <a:endParaRPr lang="en-US"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62</a:t>
            </a:fld>
            <a:endParaRPr lang="en-US"/>
          </a:p>
        </p:txBody>
      </p:sp>
    </p:spTree>
    <p:extLst>
      <p:ext uri="{BB962C8B-B14F-4D97-AF65-F5344CB8AC3E}">
        <p14:creationId xmlns:p14="http://schemas.microsoft.com/office/powerpoint/2010/main" val="1783941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Attributes of Musical Works:</a:t>
            </a:r>
            <a:br>
              <a:rPr lang="en-US"/>
            </a:br>
            <a:r>
              <a:rPr lang="en-US"/>
              <a:t>Key (6.17)</a:t>
            </a:r>
          </a:p>
        </p:txBody>
      </p:sp>
      <p:sp>
        <p:nvSpPr>
          <p:cNvPr id="3" name="Content Placeholder 2"/>
          <p:cNvSpPr>
            <a:spLocks noGrp="1"/>
          </p:cNvSpPr>
          <p:nvPr>
            <p:ph idx="1"/>
          </p:nvPr>
        </p:nvSpPr>
        <p:spPr/>
        <p:txBody>
          <a:bodyPr/>
          <a:lstStyle/>
          <a:p>
            <a:pPr marL="0" indent="0">
              <a:buNone/>
            </a:pPr>
            <a:r>
              <a:rPr lang="en-US"/>
              <a:t>384 0	</a:t>
            </a:r>
            <a:r>
              <a:rPr lang="en-US" smtClean="0"/>
              <a:t>$a </a:t>
            </a:r>
            <a:r>
              <a:rPr lang="en-US"/>
              <a:t>B♭ </a:t>
            </a:r>
            <a:r>
              <a:rPr lang="en-US" smtClean="0"/>
              <a:t>major</a:t>
            </a:r>
          </a:p>
          <a:p>
            <a:pPr marL="0" indent="0">
              <a:buNone/>
            </a:pPr>
            <a:r>
              <a:rPr lang="en-US"/>
              <a:t>384 0	</a:t>
            </a:r>
            <a:r>
              <a:rPr lang="en-US" smtClean="0"/>
              <a:t>$a </a:t>
            </a:r>
            <a:r>
              <a:rPr lang="en-US"/>
              <a:t>D </a:t>
            </a:r>
            <a:r>
              <a:rPr lang="en-US" smtClean="0"/>
              <a:t>minor</a:t>
            </a:r>
          </a:p>
          <a:p>
            <a:pPr marL="0" indent="0">
              <a:buNone/>
            </a:pPr>
            <a:r>
              <a:rPr lang="en-US"/>
              <a:t>384 0	</a:t>
            </a:r>
            <a:r>
              <a:rPr lang="en-US" smtClean="0"/>
              <a:t>$a </a:t>
            </a:r>
            <a:r>
              <a:rPr lang="en-US"/>
              <a:t>F </a:t>
            </a:r>
            <a:r>
              <a:rPr lang="en-US" smtClean="0"/>
              <a:t>major</a:t>
            </a:r>
          </a:p>
          <a:p>
            <a:pPr marL="0" indent="0">
              <a:buNone/>
            </a:pPr>
            <a:r>
              <a:rPr lang="en-US"/>
              <a:t>384 0	$a </a:t>
            </a:r>
            <a:r>
              <a:rPr lang="en-US" smtClean="0"/>
              <a:t>A minor</a:t>
            </a:r>
          </a:p>
          <a:p>
            <a:pPr marL="0" indent="0">
              <a:buNone/>
            </a:pPr>
            <a:r>
              <a:rPr lang="en-US"/>
              <a:t>384 0	$a </a:t>
            </a:r>
            <a:r>
              <a:rPr lang="en-US" smtClean="0"/>
              <a:t>C</a:t>
            </a:r>
            <a:r>
              <a:rPr lang="en-US"/>
              <a:t>♯</a:t>
            </a:r>
            <a:r>
              <a:rPr lang="en-US" smtClean="0"/>
              <a:t> </a:t>
            </a:r>
            <a:r>
              <a:rPr lang="en-US"/>
              <a:t>major</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63</a:t>
            </a:fld>
            <a:endParaRPr lang="en-US"/>
          </a:p>
        </p:txBody>
      </p:sp>
    </p:spTree>
    <p:extLst>
      <p:ext uri="{BB962C8B-B14F-4D97-AF65-F5344CB8AC3E}">
        <p14:creationId xmlns:p14="http://schemas.microsoft.com/office/powerpoint/2010/main" val="1033155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z="4000" smtClean="0"/>
              <a:t>Preferred Title of a Religious Work</a:t>
            </a:r>
            <a:br>
              <a:rPr lang="en-US" sz="4000" smtClean="0"/>
            </a:br>
            <a:r>
              <a:rPr lang="en-US" sz="4000" smtClean="0"/>
              <a:t>Sacred Scripture (Parts of the Bible)</a:t>
            </a:r>
            <a:endParaRPr lang="en-US" smtClean="0"/>
          </a:p>
        </p:txBody>
      </p:sp>
      <p:sp>
        <p:nvSpPr>
          <p:cNvPr id="3" name="Content Placeholder 2"/>
          <p:cNvSpPr>
            <a:spLocks noGrp="1"/>
          </p:cNvSpPr>
          <p:nvPr>
            <p:ph idx="1"/>
          </p:nvPr>
        </p:nvSpPr>
        <p:spPr/>
        <p:txBody>
          <a:bodyPr/>
          <a:lstStyle/>
          <a:p>
            <a:pPr eaLnBrk="1" hangingPunct="1">
              <a:defRPr/>
            </a:pPr>
            <a:r>
              <a:rPr lang="en-US" sz="2400" smtClean="0"/>
              <a:t>O.T. and N.T. are no longer abbreviated. “Old Testament” and “New Testament” will be used.</a:t>
            </a:r>
          </a:p>
          <a:p>
            <a:pPr eaLnBrk="1" hangingPunct="1">
              <a:defRPr/>
            </a:pPr>
            <a:r>
              <a:rPr lang="en-US" sz="2400" smtClean="0"/>
              <a:t>Individual books are no longer grouped under a testament.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New Testament</a:t>
            </a:r>
          </a:p>
          <a:p>
            <a:pPr lvl="1" eaLnBrk="1" hangingPunct="1">
              <a:buFont typeface="Arial" charset="0"/>
              <a:buNone/>
              <a:defRPr/>
            </a:pPr>
            <a:r>
              <a:rPr lang="en-US" sz="2000" i="1" smtClean="0"/>
              <a:t>not</a:t>
            </a:r>
          </a:p>
          <a:p>
            <a:pPr lvl="1" eaLnBrk="1" hangingPunct="1">
              <a:buFont typeface="Arial" charset="0"/>
              <a:buNone/>
              <a:defRPr/>
            </a:pPr>
            <a:r>
              <a:rPr lang="en-US" sz="2000" smtClean="0"/>
              <a:t>130 0  $a Bible. $p N.T. </a:t>
            </a:r>
          </a:p>
          <a:p>
            <a:pPr lvl="1" eaLnBrk="1" hangingPunct="1">
              <a:buFont typeface="Arial" charset="0"/>
              <a:buNone/>
              <a:defRPr/>
            </a:pPr>
            <a:endParaRPr lang="en-US" sz="2000" smtClean="0"/>
          </a:p>
          <a:p>
            <a:pPr lvl="1" eaLnBrk="1" hangingPunct="1">
              <a:buFont typeface="Arial" charset="0"/>
              <a:buNone/>
              <a:defRPr/>
            </a:pPr>
            <a:r>
              <a:rPr lang="en-US" sz="2000" smtClean="0"/>
              <a:t>130 0  $a Bible. $p Leviticus</a:t>
            </a:r>
          </a:p>
          <a:p>
            <a:pPr lvl="1" eaLnBrk="1" hangingPunct="1">
              <a:buFont typeface="Arial" charset="0"/>
              <a:buNone/>
              <a:defRPr/>
            </a:pPr>
            <a:r>
              <a:rPr lang="en-US" sz="2000" i="1" smtClean="0"/>
              <a:t>not</a:t>
            </a:r>
            <a:endParaRPr lang="en-US" sz="2000" smtClean="0"/>
          </a:p>
          <a:p>
            <a:pPr lvl="1" eaLnBrk="1" hangingPunct="1">
              <a:buFont typeface="Arial" charset="0"/>
              <a:buNone/>
              <a:defRPr/>
            </a:pPr>
            <a:r>
              <a:rPr lang="en-US" sz="2000" smtClean="0"/>
              <a:t>130 0  $a Bible. $p O.T. $p Leviticus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64</a:t>
            </a:fld>
            <a:endParaRPr lang="en-US"/>
          </a:p>
        </p:txBody>
      </p:sp>
    </p:spTree>
    <p:extLst>
      <p:ext uri="{BB962C8B-B14F-4D97-AF65-F5344CB8AC3E}">
        <p14:creationId xmlns:p14="http://schemas.microsoft.com/office/powerpoint/2010/main" val="40551421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Bible Preferred Titles</a:t>
            </a:r>
          </a:p>
        </p:txBody>
      </p:sp>
      <p:sp>
        <p:nvSpPr>
          <p:cNvPr id="45059" name="Content Placeholder 4"/>
          <p:cNvSpPr>
            <a:spLocks noGrp="1"/>
          </p:cNvSpPr>
          <p:nvPr>
            <p:ph sz="half" idx="1"/>
          </p:nvPr>
        </p:nvSpPr>
        <p:spPr>
          <a:xfrm>
            <a:off x="304800" y="1600200"/>
            <a:ext cx="4419600" cy="4419600"/>
          </a:xfrm>
        </p:spPr>
        <p:txBody>
          <a:bodyPr/>
          <a:lstStyle/>
          <a:p>
            <a:pPr eaLnBrk="1" hangingPunct="1">
              <a:buFont typeface="Arial" charset="0"/>
              <a:buNone/>
            </a:pPr>
            <a:r>
              <a:rPr lang="en-US" i="1" smtClean="0"/>
              <a:t>AACR2</a:t>
            </a:r>
            <a:endParaRPr lang="en-US" smtClean="0"/>
          </a:p>
          <a:p>
            <a:pPr eaLnBrk="1" hangingPunct="1">
              <a:buFont typeface="Arial" charset="0"/>
              <a:buNone/>
            </a:pPr>
            <a:r>
              <a:rPr lang="en-US" smtClean="0"/>
              <a:t>Bible. O.T. Genesis </a:t>
            </a:r>
          </a:p>
          <a:p>
            <a:pPr eaLnBrk="1" hangingPunct="1">
              <a:buFont typeface="Arial" charset="0"/>
              <a:buNone/>
            </a:pPr>
            <a:r>
              <a:rPr lang="en-US" smtClean="0"/>
              <a:t>Bible. O.T. Pentateuch</a:t>
            </a:r>
          </a:p>
          <a:p>
            <a:pPr eaLnBrk="1" hangingPunct="1">
              <a:buFont typeface="Arial" charset="0"/>
              <a:buNone/>
            </a:pPr>
            <a:r>
              <a:rPr lang="en-US" smtClean="0"/>
              <a:t>Bible. N.T. Mark</a:t>
            </a:r>
          </a:p>
          <a:p>
            <a:pPr eaLnBrk="1" hangingPunct="1">
              <a:buFont typeface="Arial" charset="0"/>
              <a:buNone/>
            </a:pPr>
            <a:r>
              <a:rPr lang="en-US" smtClean="0"/>
              <a:t>Bible. N.T. Pastoral Epistles</a:t>
            </a:r>
          </a:p>
          <a:p>
            <a:pPr eaLnBrk="1" hangingPunct="1">
              <a:buFont typeface="Arial" charset="0"/>
              <a:buNone/>
            </a:pPr>
            <a:r>
              <a:rPr lang="en-US" smtClean="0"/>
              <a:t>Bible. N.T. </a:t>
            </a:r>
          </a:p>
        </p:txBody>
      </p:sp>
      <p:sp>
        <p:nvSpPr>
          <p:cNvPr id="45060" name="Content Placeholder 3"/>
          <p:cNvSpPr>
            <a:spLocks noGrp="1"/>
          </p:cNvSpPr>
          <p:nvPr>
            <p:ph sz="half" idx="2"/>
          </p:nvPr>
        </p:nvSpPr>
        <p:spPr>
          <a:xfrm>
            <a:off x="4876800" y="1600200"/>
            <a:ext cx="3810000" cy="4495800"/>
          </a:xfrm>
        </p:spPr>
        <p:txBody>
          <a:bodyPr/>
          <a:lstStyle/>
          <a:p>
            <a:pPr eaLnBrk="1" hangingPunct="1">
              <a:buFont typeface="Arial" charset="0"/>
              <a:buNone/>
            </a:pPr>
            <a:r>
              <a:rPr lang="en-US" i="1" smtClean="0"/>
              <a:t>RDA</a:t>
            </a:r>
            <a:endParaRPr lang="en-US" smtClean="0"/>
          </a:p>
          <a:p>
            <a:pPr eaLnBrk="1" hangingPunct="1">
              <a:buFont typeface="Arial" charset="0"/>
              <a:buNone/>
            </a:pPr>
            <a:r>
              <a:rPr lang="en-US" smtClean="0"/>
              <a:t>Bible. Genesis</a:t>
            </a:r>
          </a:p>
          <a:p>
            <a:pPr eaLnBrk="1" hangingPunct="1">
              <a:buFont typeface="Arial" charset="0"/>
              <a:buNone/>
            </a:pPr>
            <a:r>
              <a:rPr lang="en-US" smtClean="0"/>
              <a:t>Bible. Pentateuch</a:t>
            </a:r>
          </a:p>
          <a:p>
            <a:pPr eaLnBrk="1" hangingPunct="1">
              <a:buFont typeface="Arial" charset="0"/>
              <a:buNone/>
            </a:pPr>
            <a:r>
              <a:rPr lang="en-US" smtClean="0"/>
              <a:t>Bible. Mark</a:t>
            </a:r>
          </a:p>
          <a:p>
            <a:pPr eaLnBrk="1" hangingPunct="1">
              <a:buFont typeface="Arial" charset="0"/>
              <a:buNone/>
            </a:pPr>
            <a:r>
              <a:rPr lang="en-US" smtClean="0"/>
              <a:t>Bible. Pastoral Epistles</a:t>
            </a:r>
          </a:p>
          <a:p>
            <a:pPr eaLnBrk="1" hangingPunct="1">
              <a:buFont typeface="Arial" charset="0"/>
              <a:buNone/>
            </a:pPr>
            <a:r>
              <a:rPr lang="en-US" smtClean="0"/>
              <a:t>Bible. New Testament</a:t>
            </a:r>
            <a:br>
              <a:rPr lang="en-US" smtClean="0"/>
            </a:br>
            <a:r>
              <a:rPr lang="en-US" sz="2000" smtClean="0"/>
              <a:t>[used only for the entire New Testament, not individual books]</a:t>
            </a:r>
          </a:p>
        </p:txBody>
      </p:sp>
      <p:sp>
        <p:nvSpPr>
          <p:cNvPr id="7" name="Slide Number Placeholder 6"/>
          <p:cNvSpPr>
            <a:spLocks noGrp="1"/>
          </p:cNvSpPr>
          <p:nvPr>
            <p:ph type="sldNum" sz="quarter" idx="12"/>
          </p:nvPr>
        </p:nvSpPr>
        <p:spPr/>
        <p:txBody>
          <a:bodyPr/>
          <a:lstStyle/>
          <a:p>
            <a:pPr>
              <a:defRPr/>
            </a:pPr>
            <a:fld id="{5B6DE960-1674-4309-AE37-6DE4BF7370C9}" type="slidenum">
              <a:rPr lang="en-US"/>
              <a:pPr>
                <a:defRPr/>
              </a:pPr>
              <a:t>65</a:t>
            </a:fld>
            <a:endParaRPr lang="en-US"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Tree>
    <p:extLst>
      <p:ext uri="{BB962C8B-B14F-4D97-AF65-F5344CB8AC3E}">
        <p14:creationId xmlns:p14="http://schemas.microsoft.com/office/powerpoint/2010/main" val="19916266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Works created by one person, family, or corporate body (6.27.1.2)</a:t>
            </a:r>
          </a:p>
          <a:p>
            <a:pPr marL="971550" lvl="1" indent="-514350">
              <a:buFont typeface="+mj-lt"/>
              <a:buAutoNum type="alphaLcPeriod"/>
            </a:pPr>
            <a:r>
              <a:rPr lang="en-US" sz="2400" dirty="0" smtClean="0"/>
              <a:t>Record the authorized access point for the person, family, or corporate body (this serves as a </a:t>
            </a:r>
            <a:r>
              <a:rPr lang="en-US" sz="2400" i="1" dirty="0" smtClean="0"/>
              <a:t>link</a:t>
            </a:r>
            <a:r>
              <a:rPr lang="en-US" sz="2400" dirty="0" smtClean="0"/>
              <a:t> to the record for the creator)</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creator identical to form in its own record, with identical subfield coding</a:t>
            </a:r>
          </a:p>
          <a:p>
            <a:pPr marL="914400" lvl="1" indent="-457200"/>
            <a:r>
              <a:rPr lang="en-US" sz="2400" smtClean="0"/>
              <a:t>Preferred title of work in subfield $t, $n, $p, $k</a:t>
            </a:r>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66</a:t>
            </a:fld>
            <a:endParaRPr lang="en-US"/>
          </a:p>
        </p:txBody>
      </p:sp>
    </p:spTree>
    <p:extLst>
      <p:ext uri="{BB962C8B-B14F-4D97-AF65-F5344CB8AC3E}">
        <p14:creationId xmlns:p14="http://schemas.microsoft.com/office/powerpoint/2010/main" val="2856338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dirty="0" smtClean="0"/>
              <a:t>Collaborative works (6.27.1.3)</a:t>
            </a:r>
          </a:p>
          <a:p>
            <a:pPr marL="971550" lvl="1" indent="-514350">
              <a:buFont typeface="+mj-lt"/>
              <a:buAutoNum type="alphaLcPeriod"/>
            </a:pPr>
            <a:r>
              <a:rPr lang="en-US" sz="2400" dirty="0" smtClean="0"/>
              <a:t>Record the authorized access point for the person, family, or corporate body</a:t>
            </a:r>
            <a:r>
              <a:rPr lang="en-US" sz="2400" dirty="0"/>
              <a:t> with </a:t>
            </a:r>
            <a:r>
              <a:rPr lang="en-US" sz="2400" i="1" dirty="0"/>
              <a:t>principal responsibility</a:t>
            </a:r>
            <a:r>
              <a:rPr lang="en-US" sz="2400" dirty="0"/>
              <a:t> for the work</a:t>
            </a:r>
            <a:r>
              <a:rPr lang="en-US" sz="2400" dirty="0" smtClean="0"/>
              <a:t> (this serves as a </a:t>
            </a:r>
            <a:r>
              <a:rPr lang="en-US" sz="2400" i="1" dirty="0" smtClean="0"/>
              <a:t>link</a:t>
            </a:r>
            <a:r>
              <a:rPr lang="en-US" sz="2400" dirty="0" smtClean="0"/>
              <a:t> to the record for the creator) </a:t>
            </a:r>
            <a:r>
              <a:rPr lang="en-US" sz="2400" i="1" dirty="0" smtClean="0"/>
              <a:t>[NOTE: No “rule of three”]</a:t>
            </a:r>
          </a:p>
          <a:p>
            <a:pPr marL="971550" lvl="1" indent="-514350">
              <a:buFont typeface="+mj-lt"/>
              <a:buAutoNum type="alphaLcPeriod"/>
            </a:pPr>
            <a:r>
              <a:rPr lang="en-US" sz="2400" dirty="0" smtClean="0"/>
              <a:t>Record the preferred title of the work</a:t>
            </a:r>
          </a:p>
          <a:p>
            <a:pPr marL="514350" indent="-457200"/>
            <a:r>
              <a:rPr lang="en-US" sz="2800" dirty="0" smtClean="0"/>
              <a:t>Use MARC 1XX field. </a:t>
            </a:r>
          </a:p>
          <a:p>
            <a:pPr marL="914400" lvl="1" indent="-457200"/>
            <a:r>
              <a:rPr lang="en-US" sz="2400" dirty="0" smtClean="0"/>
              <a:t>Authorized access point for principal creator identical to form in its own record, with identical subfield coding</a:t>
            </a:r>
          </a:p>
          <a:p>
            <a:pPr marL="914400" lvl="1" indent="-457200"/>
            <a:r>
              <a:rPr lang="en-US" sz="2400" dirty="0" smtClean="0"/>
              <a:t>Preferred title of work in subfield $t, $n, $p, $k</a:t>
            </a:r>
            <a:endParaRPr lang="en-US" dirty="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67</a:t>
            </a:fld>
            <a:endParaRPr lang="en-US"/>
          </a:p>
        </p:txBody>
      </p:sp>
    </p:spTree>
    <p:extLst>
      <p:ext uri="{BB962C8B-B14F-4D97-AF65-F5344CB8AC3E}">
        <p14:creationId xmlns:p14="http://schemas.microsoft.com/office/powerpoint/2010/main" val="10412710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Corporate bodies can be creators (19.2.1.1.1)</a:t>
            </a:r>
          </a:p>
          <a:p>
            <a:pPr marL="1314450" lvl="2" indent="-457200">
              <a:buFont typeface="+mj-lt"/>
              <a:buAutoNum type="alphaLcPeriod"/>
            </a:pPr>
            <a:r>
              <a:rPr lang="en-US" sz="2000" smtClean="0"/>
              <a:t>Works of an administrative nature dealing with the body itself</a:t>
            </a:r>
          </a:p>
          <a:p>
            <a:pPr marL="1314450" lvl="2" indent="-457200">
              <a:buFont typeface="+mj-lt"/>
              <a:buAutoNum type="alphaLcPeriod"/>
            </a:pPr>
            <a:r>
              <a:rPr lang="en-US" sz="2000" smtClean="0"/>
              <a:t>Works that record the collective thought of the body</a:t>
            </a:r>
          </a:p>
          <a:p>
            <a:pPr marL="1314450" lvl="2" indent="-457200">
              <a:buFont typeface="+mj-lt"/>
              <a:buAutoNum type="alphaLcPeriod"/>
            </a:pPr>
            <a:r>
              <a:rPr lang="en-US" sz="2000" smtClean="0"/>
              <a:t>Works that report the collective activity of a meeting, expedition, or event</a:t>
            </a:r>
          </a:p>
          <a:p>
            <a:pPr marL="1314450" lvl="2" indent="-457200">
              <a:buFont typeface="+mj-lt"/>
              <a:buAutoNum type="alphaLcPeriod"/>
            </a:pPr>
            <a:r>
              <a:rPr lang="en-US" sz="2000" smtClean="0"/>
              <a:t>Some works that result from the collective activity of a performing group</a:t>
            </a:r>
          </a:p>
          <a:p>
            <a:pPr marL="1314450" lvl="2" indent="-457200">
              <a:buFont typeface="+mj-lt"/>
              <a:buAutoNum type="alphaLcPeriod"/>
            </a:pPr>
            <a:r>
              <a:rPr lang="en-US" sz="2000" smtClean="0"/>
              <a:t>Cartographic works originating with a corporate body</a:t>
            </a:r>
          </a:p>
          <a:p>
            <a:pPr marL="1314450" lvl="2" indent="-457200">
              <a:buFont typeface="+mj-lt"/>
              <a:buAutoNum type="alphaLcPeriod"/>
            </a:pPr>
            <a:r>
              <a:rPr lang="en-US" sz="2000" smtClean="0"/>
              <a:t>Certain legal works</a:t>
            </a:r>
          </a:p>
          <a:p>
            <a:pPr marL="1314450" lvl="2" indent="-457200">
              <a:buFont typeface="+mj-lt"/>
              <a:buAutoNum type="alphaLcPeriod"/>
            </a:pPr>
            <a:r>
              <a:rPr lang="en-US" sz="2000" smtClean="0"/>
              <a:t>Named works of art by two or more artists acting as a corporate body</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68</a:t>
            </a:fld>
            <a:endParaRPr lang="en-US"/>
          </a:p>
        </p:txBody>
      </p:sp>
    </p:spTree>
    <p:extLst>
      <p:ext uri="{BB962C8B-B14F-4D97-AF65-F5344CB8AC3E}">
        <p14:creationId xmlns:p14="http://schemas.microsoft.com/office/powerpoint/2010/main" val="9475703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Collaborative works (6.27.1.3)</a:t>
            </a:r>
          </a:p>
          <a:p>
            <a:pPr lvl="1"/>
            <a:r>
              <a:rPr lang="en-US" sz="2400" smtClean="0"/>
              <a:t>Moving image works</a:t>
            </a:r>
          </a:p>
          <a:p>
            <a:pPr marL="914400" lvl="2" indent="0">
              <a:buNone/>
            </a:pPr>
            <a:r>
              <a:rPr lang="en-US" smtClean="0"/>
              <a:t>The access point is created by recording the preferred title alone (no access point for creator)</a:t>
            </a:r>
          </a:p>
          <a:p>
            <a:pPr marL="857250" lvl="1" indent="-342900"/>
            <a:r>
              <a:rPr lang="en-US" sz="2200" smtClean="0"/>
              <a:t>NOTE: this applies to most motion pictures, which are usually collaborative works. If a motion picture is the work of a single person, family, or corporate body, its access point is created according to 6.27.1.2 (authorized access point for creator + preferred title of the work)</a:t>
            </a:r>
          </a:p>
          <a:p>
            <a:pPr lvl="2"/>
            <a:endParaRPr lang="en-US"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69</a:t>
            </a:fld>
            <a:endParaRPr lang="en-US"/>
          </a:p>
        </p:txBody>
      </p:sp>
    </p:spTree>
    <p:extLst>
      <p:ext uri="{BB962C8B-B14F-4D97-AF65-F5344CB8AC3E}">
        <p14:creationId xmlns:p14="http://schemas.microsoft.com/office/powerpoint/2010/main" val="4287484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RDA vs. AACR2</a:t>
            </a:r>
          </a:p>
        </p:txBody>
      </p:sp>
      <p:sp>
        <p:nvSpPr>
          <p:cNvPr id="3" name="Content Placeholder 2"/>
          <p:cNvSpPr>
            <a:spLocks noGrp="1"/>
          </p:cNvSpPr>
          <p:nvPr>
            <p:ph idx="1"/>
          </p:nvPr>
        </p:nvSpPr>
        <p:spPr/>
        <p:txBody>
          <a:bodyPr/>
          <a:lstStyle/>
          <a:p>
            <a:pPr>
              <a:buFont typeface="Arial" charset="0"/>
              <a:buNone/>
              <a:defRPr/>
            </a:pPr>
            <a:r>
              <a:rPr lang="en-US" smtClean="0"/>
              <a:t>RDA authorized access point for one of many Spanish expressions:</a:t>
            </a:r>
          </a:p>
          <a:p>
            <a:pPr>
              <a:buFont typeface="Arial" charset="0"/>
              <a:buNone/>
              <a:defRPr/>
            </a:pPr>
            <a:r>
              <a:rPr lang="en-US" smtClean="0"/>
              <a:t>	</a:t>
            </a:r>
            <a:r>
              <a:rPr lang="en-US" smtClean="0">
                <a:solidFill>
                  <a:schemeClr val="tx2">
                    <a:lumMod val="60000"/>
                    <a:lumOff val="40000"/>
                  </a:schemeClr>
                </a:solidFill>
              </a:rPr>
              <a:t>Homer. Odyssey. Spanish (Alberich)</a:t>
            </a:r>
          </a:p>
          <a:p>
            <a:pPr>
              <a:buFont typeface="Arial" charset="0"/>
              <a:buNone/>
              <a:defRPr/>
            </a:pPr>
            <a:endParaRPr lang="en-US" smtClean="0"/>
          </a:p>
          <a:p>
            <a:pPr lvl="1">
              <a:defRPr/>
            </a:pPr>
            <a:r>
              <a:rPr lang="en-US" smtClean="0"/>
              <a:t>Represents the Spanish translation of the </a:t>
            </a:r>
            <a:r>
              <a:rPr lang="en-US" i="1" smtClean="0"/>
              <a:t>Odyssey</a:t>
            </a:r>
            <a:r>
              <a:rPr lang="en-US" smtClean="0"/>
              <a:t> by Joan Alberich. There are dozens of other Spanish translations.</a:t>
            </a:r>
            <a:endParaRPr lang="en-US"/>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4" name="Slide Number Placeholder 3"/>
          <p:cNvSpPr>
            <a:spLocks noGrp="1"/>
          </p:cNvSpPr>
          <p:nvPr>
            <p:ph type="sldNum" sz="quarter" idx="12"/>
          </p:nvPr>
        </p:nvSpPr>
        <p:spPr/>
        <p:txBody>
          <a:bodyPr/>
          <a:lstStyle/>
          <a:p>
            <a:pPr>
              <a:defRPr/>
            </a:pPr>
            <a:fld id="{D92AA2C8-A7FF-495D-8849-DA0C39E4BF22}" type="slidenum">
              <a:rPr lang="en-US" smtClean="0"/>
              <a:pPr>
                <a:defRPr/>
              </a:pPr>
              <a:t>7</a:t>
            </a:fld>
            <a:endParaRPr lang="en-US"/>
          </a:p>
        </p:txBody>
      </p:sp>
    </p:spTree>
    <p:extLst>
      <p:ext uri="{BB962C8B-B14F-4D97-AF65-F5344CB8AC3E}">
        <p14:creationId xmlns:p14="http://schemas.microsoft.com/office/powerpoint/2010/main" val="348904182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800" smtClean="0"/>
              <a:t>Compilations of works by different persons, families, or corporate bodies (6.27.1.4)</a:t>
            </a:r>
          </a:p>
          <a:p>
            <a:pPr lvl="1"/>
            <a:r>
              <a:rPr lang="en-US" sz="2400"/>
              <a:t>The access point is created by recording the preferred title alone (no access point for any creator</a:t>
            </a:r>
            <a:r>
              <a:rPr lang="en-US" sz="2400" smtClean="0"/>
              <a:t>)</a:t>
            </a:r>
            <a:endParaRPr lang="en-US"/>
          </a:p>
          <a:p>
            <a:pPr lvl="1"/>
            <a:r>
              <a:rPr lang="en-US" sz="2400" smtClean="0"/>
              <a:t>The preferred title is the collective title for the compilation (an aggregate work) </a:t>
            </a:r>
          </a:p>
          <a:p>
            <a:pPr lvl="1"/>
            <a:r>
              <a:rPr lang="en-US" sz="2400" smtClean="0"/>
              <a:t>If there is no collective title, separate access points are constructed for the individual works in the compilation</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70</a:t>
            </a:fld>
            <a:endParaRPr lang="en-US"/>
          </a:p>
        </p:txBody>
      </p:sp>
    </p:spTree>
    <p:extLst>
      <p:ext uri="{BB962C8B-B14F-4D97-AF65-F5344CB8AC3E}">
        <p14:creationId xmlns:p14="http://schemas.microsoft.com/office/powerpoint/2010/main" val="1608310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mtClean="0"/>
              <a:t>Works of uncertain or unknown origin (6.27.1.8)</a:t>
            </a:r>
          </a:p>
          <a:p>
            <a:pPr lvl="1"/>
            <a:r>
              <a:rPr lang="en-US" sz="2400"/>
              <a:t>The access point is created by recording the preferred title alone (no access point for any creator)</a:t>
            </a:r>
            <a:endParaRPr lang="en-US" sz="2400" smtClean="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71</a:t>
            </a:fld>
            <a:endParaRPr lang="en-US"/>
          </a:p>
        </p:txBody>
      </p:sp>
    </p:spTree>
    <p:extLst>
      <p:ext uri="{BB962C8B-B14F-4D97-AF65-F5344CB8AC3E}">
        <p14:creationId xmlns:p14="http://schemas.microsoft.com/office/powerpoint/2010/main" val="15808292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the Authorized Access Point for a Work (RDA 6.27.1)</a:t>
            </a:r>
            <a:endParaRPr lang="en-US"/>
          </a:p>
        </p:txBody>
      </p:sp>
      <p:sp>
        <p:nvSpPr>
          <p:cNvPr id="3" name="Content Placeholder 2"/>
          <p:cNvSpPr>
            <a:spLocks noGrp="1"/>
          </p:cNvSpPr>
          <p:nvPr>
            <p:ph idx="1"/>
          </p:nvPr>
        </p:nvSpPr>
        <p:spPr/>
        <p:txBody>
          <a:bodyPr/>
          <a:lstStyle/>
          <a:p>
            <a:r>
              <a:rPr lang="en-US" sz="2200" smtClean="0"/>
              <a:t>Additions to the access point (6.27.1.9)</a:t>
            </a:r>
            <a:endParaRPr lang="en-US" sz="2200"/>
          </a:p>
          <a:p>
            <a:r>
              <a:rPr lang="en-US" sz="2200" smtClean="0"/>
              <a:t>Additions are made, in parentheses, if the authorized access point is the same or similar to that of another work. Add:</a:t>
            </a:r>
          </a:p>
          <a:p>
            <a:pPr lvl="1"/>
            <a:r>
              <a:rPr lang="en-US" sz="2200"/>
              <a:t>Form of the </a:t>
            </a:r>
            <a:r>
              <a:rPr lang="en-US" sz="2200" smtClean="0"/>
              <a:t>work</a:t>
            </a:r>
          </a:p>
          <a:p>
            <a:pPr lvl="2"/>
            <a:r>
              <a:rPr lang="en-US" sz="2200" smtClean="0"/>
              <a:t>Charlemagne </a:t>
            </a:r>
            <a:r>
              <a:rPr lang="en-US" sz="2200"/>
              <a:t>(Play)</a:t>
            </a:r>
          </a:p>
          <a:p>
            <a:pPr lvl="1"/>
            <a:r>
              <a:rPr lang="en-US" sz="2200"/>
              <a:t>Date of the </a:t>
            </a:r>
            <a:r>
              <a:rPr lang="en-US" sz="2200" smtClean="0"/>
              <a:t>work</a:t>
            </a:r>
          </a:p>
          <a:p>
            <a:pPr lvl="2"/>
            <a:r>
              <a:rPr lang="en-US" sz="2200" smtClean="0"/>
              <a:t>Dublin </a:t>
            </a:r>
            <a:r>
              <a:rPr lang="en-US" sz="2200"/>
              <a:t>magazine (1762</a:t>
            </a:r>
            <a:r>
              <a:rPr lang="en-US" sz="2200" smtClean="0"/>
              <a:t>) </a:t>
            </a:r>
            <a:endParaRPr lang="en-US" sz="2200"/>
          </a:p>
          <a:p>
            <a:pPr lvl="1"/>
            <a:r>
              <a:rPr lang="en-US" sz="2200"/>
              <a:t>Place of origin of the </a:t>
            </a:r>
            <a:r>
              <a:rPr lang="en-US" sz="2200" smtClean="0"/>
              <a:t>work</a:t>
            </a:r>
          </a:p>
          <a:p>
            <a:pPr lvl="2"/>
            <a:r>
              <a:rPr lang="en-US" sz="2200" smtClean="0"/>
              <a:t>Advocate </a:t>
            </a:r>
            <a:r>
              <a:rPr lang="en-US" sz="2200"/>
              <a:t>(Boise, Idaho)</a:t>
            </a:r>
          </a:p>
          <a:p>
            <a:pPr lvl="1"/>
            <a:r>
              <a:rPr lang="en-US" sz="2200"/>
              <a:t>Other distinguishing </a:t>
            </a:r>
            <a:r>
              <a:rPr lang="en-US" sz="2200" smtClean="0"/>
              <a:t>characteristic</a:t>
            </a:r>
          </a:p>
          <a:p>
            <a:pPr lvl="2"/>
            <a:r>
              <a:rPr lang="en-US" sz="2200" smtClean="0"/>
              <a:t>Bulletin </a:t>
            </a:r>
            <a:r>
              <a:rPr lang="en-US" sz="2200"/>
              <a:t>(Geological Survey (South Africa))</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72</a:t>
            </a:fld>
            <a:endParaRPr lang="en-US"/>
          </a:p>
        </p:txBody>
      </p:sp>
    </p:spTree>
    <p:extLst>
      <p:ext uri="{BB962C8B-B14F-4D97-AF65-F5344CB8AC3E}">
        <p14:creationId xmlns:p14="http://schemas.microsoft.com/office/powerpoint/2010/main" val="26671499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t>Constructing the Authorized Access Point for a Work </a:t>
            </a:r>
            <a:r>
              <a:rPr lang="en-US" smtClean="0"/>
              <a:t>(MARC)</a:t>
            </a:r>
          </a:p>
        </p:txBody>
      </p:sp>
      <p:sp>
        <p:nvSpPr>
          <p:cNvPr id="20483" name="Content Placeholder 2"/>
          <p:cNvSpPr>
            <a:spLocks noGrp="1"/>
          </p:cNvSpPr>
          <p:nvPr>
            <p:ph idx="1"/>
          </p:nvPr>
        </p:nvSpPr>
        <p:spPr>
          <a:xfrm>
            <a:off x="457200" y="1524000"/>
            <a:ext cx="8229600" cy="4525963"/>
          </a:xfrm>
        </p:spPr>
        <p:txBody>
          <a:bodyPr/>
          <a:lstStyle/>
          <a:p>
            <a:pPr marL="800100" lvl="2" indent="0">
              <a:buNone/>
            </a:pPr>
            <a:r>
              <a:rPr lang="en-US" sz="2000" dirty="0" smtClean="0"/>
              <a:t>100 1 $a Carter, Jimmy, $d 1924- $t Living faith</a:t>
            </a:r>
          </a:p>
          <a:p>
            <a:pPr marL="800100" lvl="2" indent="0">
              <a:buNone/>
            </a:pPr>
            <a:r>
              <a:rPr lang="en-US" sz="2000" dirty="0" smtClean="0"/>
              <a:t>100 1 $a Smith, Joseph, $c Jr., $d </a:t>
            </a:r>
            <a:r>
              <a:rPr lang="en-US" sz="2000" dirty="0"/>
              <a:t>1805-1844. $t </a:t>
            </a:r>
            <a:r>
              <a:rPr lang="en-US" sz="2000" dirty="0" smtClean="0"/>
              <a:t>King </a:t>
            </a:r>
            <a:r>
              <a:rPr lang="en-US" sz="2000" dirty="0"/>
              <a:t>Follett discourse</a:t>
            </a:r>
            <a:endParaRPr lang="en-US" sz="2000" dirty="0" smtClean="0"/>
          </a:p>
          <a:p>
            <a:pPr marL="800100" lvl="2" indent="0">
              <a:buNone/>
            </a:pPr>
            <a:r>
              <a:rPr lang="en-US" sz="2000" dirty="0" smtClean="0"/>
              <a:t>100 </a:t>
            </a:r>
            <a:r>
              <a:rPr lang="en-US" sz="2000" dirty="0"/>
              <a:t>1 $a Mozart, Wolfgang Amadeus, </a:t>
            </a:r>
            <a:r>
              <a:rPr lang="en-US" sz="2000" dirty="0" smtClean="0"/>
              <a:t>$d </a:t>
            </a:r>
            <a:r>
              <a:rPr lang="en-US" sz="2000" dirty="0"/>
              <a:t>1756-1791. $t Works. </a:t>
            </a:r>
            <a:r>
              <a:rPr lang="en-US" sz="2000" dirty="0" smtClean="0"/>
              <a:t>$k Selections</a:t>
            </a:r>
          </a:p>
          <a:p>
            <a:pPr marL="800100" lvl="2" indent="0">
              <a:buNone/>
            </a:pPr>
            <a:r>
              <a:rPr lang="es-ES" sz="2000" dirty="0" smtClean="0"/>
              <a:t>110 2 $a Banco </a:t>
            </a:r>
            <a:r>
              <a:rPr lang="es-ES" sz="2000" dirty="0"/>
              <a:t>de Bilbao. </a:t>
            </a:r>
            <a:r>
              <a:rPr lang="es-ES" sz="2000" dirty="0" smtClean="0"/>
              <a:t>$t </a:t>
            </a:r>
            <a:r>
              <a:rPr lang="es-ES" sz="2000" dirty="0"/>
              <a:t>Informe y </a:t>
            </a:r>
            <a:r>
              <a:rPr lang="es-ES" sz="2000" dirty="0" smtClean="0"/>
              <a:t>memoria</a:t>
            </a:r>
          </a:p>
          <a:p>
            <a:pPr marL="800100" lvl="2" indent="0">
              <a:buNone/>
            </a:pPr>
            <a:r>
              <a:rPr lang="en-US" sz="2000" dirty="0" smtClean="0"/>
              <a:t>130   0 $a Beowulf</a:t>
            </a:r>
          </a:p>
          <a:p>
            <a:pPr marL="800100" lvl="2" indent="0">
              <a:buNone/>
            </a:pPr>
            <a:r>
              <a:rPr lang="en-US" sz="2000" dirty="0" smtClean="0"/>
              <a:t>130   0 $a Primary colors</a:t>
            </a:r>
          </a:p>
          <a:p>
            <a:pPr marL="800100" lvl="2" indent="0">
              <a:buNone/>
            </a:pPr>
            <a:r>
              <a:rPr lang="en-US" sz="2000" dirty="0" smtClean="0"/>
              <a:t>130   0 $a Planet of the apes (Motion picture : 1968)</a:t>
            </a:r>
          </a:p>
          <a:p>
            <a:pPr marL="800100" lvl="2" indent="0">
              <a:buNone/>
            </a:pPr>
            <a:r>
              <a:rPr lang="en-US" sz="2000" dirty="0" smtClean="0"/>
              <a:t>130   0 $a </a:t>
            </a:r>
            <a:r>
              <a:rPr lang="en-US" sz="2000" dirty="0" err="1" smtClean="0"/>
              <a:t>Encyclopaedia</a:t>
            </a:r>
            <a:r>
              <a:rPr lang="en-US" sz="2000" dirty="0" smtClean="0"/>
              <a:t> Britannica</a:t>
            </a:r>
          </a:p>
          <a:p>
            <a:pPr marL="800100" lvl="2" indent="0">
              <a:buNone/>
            </a:pPr>
            <a:r>
              <a:rPr lang="en-US" sz="2000" dirty="0" smtClean="0"/>
              <a:t>130   0 $a Bible. $p Genesis</a:t>
            </a:r>
          </a:p>
          <a:p>
            <a:pPr marL="800100" lvl="2" indent="0">
              <a:buNone/>
            </a:pPr>
            <a:r>
              <a:rPr lang="en-US" sz="2000" dirty="0" smtClean="0"/>
              <a:t>130   0 $a Bible. $p New Testament</a:t>
            </a:r>
          </a:p>
          <a:p>
            <a:pPr marL="800100" lvl="2" indent="0">
              <a:buNone/>
            </a:pPr>
            <a:r>
              <a:rPr lang="en-US" sz="2000" dirty="0"/>
              <a:t>130   0 </a:t>
            </a:r>
            <a:r>
              <a:rPr lang="en-US" sz="2000" dirty="0" smtClean="0"/>
              <a:t>$a </a:t>
            </a:r>
            <a:r>
              <a:rPr lang="en-US" sz="2000" dirty="0" err="1"/>
              <a:t>NuTCRACKER</a:t>
            </a:r>
            <a:r>
              <a:rPr lang="en-US" sz="2000" dirty="0"/>
              <a:t> (Computer file)</a:t>
            </a:r>
          </a:p>
          <a:p>
            <a:pPr marL="800100" lvl="2" indent="0">
              <a:buNone/>
            </a:pPr>
            <a:endParaRPr lang="en-US" sz="2200" dirty="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73</a:t>
            </a:fld>
            <a:endParaRPr lang="en-US"/>
          </a:p>
        </p:txBody>
      </p:sp>
    </p:spTree>
    <p:extLst>
      <p:ext uri="{BB962C8B-B14F-4D97-AF65-F5344CB8AC3E}">
        <p14:creationId xmlns:p14="http://schemas.microsoft.com/office/powerpoint/2010/main" val="25072013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We promised we’d come back to this :-)</a:t>
            </a:r>
          </a:p>
          <a:p>
            <a:r>
              <a:rPr lang="en-US" smtClean="0"/>
              <a:t>Basically constructed like any other work: </a:t>
            </a:r>
          </a:p>
          <a:p>
            <a:pPr lvl="1"/>
            <a:r>
              <a:rPr lang="en-US" smtClean="0"/>
              <a:t>combine the authorized access point for the composer with the preferred title of the work</a:t>
            </a:r>
            <a:endParaRPr lang="en-US"/>
          </a:p>
          <a:p>
            <a:r>
              <a:rPr lang="en-US" i="1" smtClean="0"/>
              <a:t>Except </a:t>
            </a:r>
            <a:r>
              <a:rPr lang="en-US" smtClean="0"/>
              <a:t>(of course), musical works with preferred titles that are not distinctive (the titles we created by removing parts)</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74</a:t>
            </a:fld>
            <a:endParaRPr lang="en-US"/>
          </a:p>
        </p:txBody>
      </p:sp>
    </p:spTree>
    <p:extLst>
      <p:ext uri="{BB962C8B-B14F-4D97-AF65-F5344CB8AC3E}">
        <p14:creationId xmlns:p14="http://schemas.microsoft.com/office/powerpoint/2010/main" val="30456008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a:t>
            </a:r>
            <a:endParaRPr lang="en-US"/>
          </a:p>
        </p:txBody>
      </p:sp>
      <p:sp>
        <p:nvSpPr>
          <p:cNvPr id="3" name="Content Placeholder 2"/>
          <p:cNvSpPr>
            <a:spLocks noGrp="1"/>
          </p:cNvSpPr>
          <p:nvPr>
            <p:ph idx="1"/>
          </p:nvPr>
        </p:nvSpPr>
        <p:spPr/>
        <p:txBody>
          <a:bodyPr/>
          <a:lstStyle/>
          <a:p>
            <a:r>
              <a:rPr lang="en-US" smtClean="0"/>
              <a:t>Musical works with preferred titles that are not distinctive (the title is only a type of composition) (6.28.1.9)</a:t>
            </a:r>
          </a:p>
          <a:p>
            <a:r>
              <a:rPr lang="en-US" smtClean="0"/>
              <a:t>Add to the authorized access point as available:</a:t>
            </a:r>
          </a:p>
          <a:p>
            <a:pPr lvl="1"/>
            <a:r>
              <a:rPr lang="en-US" smtClean="0"/>
              <a:t>Medium of performance ($m, preceded by comma)</a:t>
            </a:r>
          </a:p>
          <a:p>
            <a:pPr lvl="1"/>
            <a:r>
              <a:rPr lang="en-US" smtClean="0"/>
              <a:t>Numeric designation ($n, preceded by a comma)</a:t>
            </a:r>
          </a:p>
          <a:p>
            <a:pPr lvl="1"/>
            <a:r>
              <a:rPr lang="en-US" smtClean="0"/>
              <a:t>Key ($r, preceded by a comma)</a:t>
            </a:r>
            <a:endParaRPr lang="en-US"/>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75</a:t>
            </a:fld>
            <a:endParaRPr lang="en-US"/>
          </a:p>
        </p:txBody>
      </p:sp>
    </p:spTree>
    <p:extLst>
      <p:ext uri="{BB962C8B-B14F-4D97-AF65-F5344CB8AC3E}">
        <p14:creationId xmlns:p14="http://schemas.microsoft.com/office/powerpoint/2010/main" val="10611382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Constructing the Authorized Access Point for a </a:t>
            </a:r>
            <a:r>
              <a:rPr lang="en-US" smtClean="0"/>
              <a:t>Musical Work (MARC)</a:t>
            </a:r>
            <a:endParaRPr lang="en-US"/>
          </a:p>
        </p:txBody>
      </p:sp>
      <p:sp>
        <p:nvSpPr>
          <p:cNvPr id="3" name="Content Placeholder 2"/>
          <p:cNvSpPr>
            <a:spLocks noGrp="1"/>
          </p:cNvSpPr>
          <p:nvPr>
            <p:ph idx="1"/>
          </p:nvPr>
        </p:nvSpPr>
        <p:spPr/>
        <p:txBody>
          <a:bodyPr/>
          <a:lstStyle/>
          <a:p>
            <a:pPr marL="0" indent="0">
              <a:buNone/>
            </a:pPr>
            <a:r>
              <a:rPr lang="en-US" sz="2400"/>
              <a:t>100 1	$a Handel, George Frideric, </a:t>
            </a:r>
            <a:r>
              <a:rPr lang="en-US" sz="2400" smtClean="0"/>
              <a:t>$d </a:t>
            </a:r>
            <a:r>
              <a:rPr lang="en-US" sz="2400"/>
              <a:t>1685-1759. </a:t>
            </a:r>
            <a:r>
              <a:rPr lang="en-US" sz="2400" smtClean="0"/>
              <a:t>$t </a:t>
            </a:r>
            <a:r>
              <a:rPr lang="en-US" sz="2400"/>
              <a:t>Water music</a:t>
            </a:r>
          </a:p>
          <a:p>
            <a:pPr marL="0" indent="0">
              <a:buNone/>
            </a:pPr>
            <a:endParaRPr lang="en-US" sz="2400"/>
          </a:p>
          <a:p>
            <a:pPr marL="0" indent="0">
              <a:buNone/>
            </a:pPr>
            <a:r>
              <a:rPr lang="en-US" sz="2400" smtClean="0"/>
              <a:t>100 </a:t>
            </a:r>
            <a:r>
              <a:rPr lang="en-US" sz="2400"/>
              <a:t>1	$a Bach, P. D. Q., </a:t>
            </a:r>
            <a:r>
              <a:rPr lang="en-US" sz="2400" smtClean="0"/>
              <a:t>$d </a:t>
            </a:r>
            <a:r>
              <a:rPr lang="en-US" sz="2400"/>
              <a:t>1742-1807. </a:t>
            </a:r>
            <a:r>
              <a:rPr lang="en-US" sz="2400" smtClean="0"/>
              <a:t>$t </a:t>
            </a:r>
            <a:r>
              <a:rPr lang="en-US" sz="2400"/>
              <a:t>Madrigals from The triumphs of Thusnelda. </a:t>
            </a:r>
            <a:r>
              <a:rPr lang="en-US" sz="2400" smtClean="0"/>
              <a:t>$p </a:t>
            </a:r>
            <a:r>
              <a:rPr lang="en-US" sz="2400"/>
              <a:t>My bonnie lass she smelleth</a:t>
            </a:r>
          </a:p>
          <a:p>
            <a:pPr marL="0" indent="0">
              <a:buNone/>
            </a:pPr>
            <a:endParaRPr lang="en-US" sz="2400" smtClean="0"/>
          </a:p>
          <a:p>
            <a:pPr marL="0" indent="0">
              <a:buNone/>
            </a:pPr>
            <a:r>
              <a:rPr lang="en-US" sz="2400" smtClean="0"/>
              <a:t>100 </a:t>
            </a:r>
            <a:r>
              <a:rPr lang="en-US" sz="2400"/>
              <a:t>1	</a:t>
            </a:r>
            <a:r>
              <a:rPr lang="en-US" sz="2400" smtClean="0"/>
              <a:t>$a </a:t>
            </a:r>
            <a:r>
              <a:rPr lang="en-US" sz="2400"/>
              <a:t>Mozart, Wolfgang Amadeus, </a:t>
            </a:r>
            <a:r>
              <a:rPr lang="en-US" sz="2400" smtClean="0"/>
              <a:t>$d </a:t>
            </a:r>
            <a:r>
              <a:rPr lang="en-US" sz="2400"/>
              <a:t>1756-1791. </a:t>
            </a:r>
            <a:r>
              <a:rPr lang="en-US" sz="2400" smtClean="0"/>
              <a:t>$t </a:t>
            </a:r>
            <a:r>
              <a:rPr lang="en-US" sz="2400"/>
              <a:t>Concertos, </a:t>
            </a:r>
            <a:r>
              <a:rPr lang="en-US" sz="2400" smtClean="0"/>
              <a:t>$m </a:t>
            </a:r>
            <a:r>
              <a:rPr lang="en-US" sz="2400"/>
              <a:t>piano, orchestra, </a:t>
            </a:r>
            <a:r>
              <a:rPr lang="en-US" sz="2400" smtClean="0"/>
              <a:t>$n </a:t>
            </a:r>
            <a:r>
              <a:rPr lang="en-US" sz="2400"/>
              <a:t>K. 537, </a:t>
            </a:r>
            <a:r>
              <a:rPr lang="en-US" sz="2400" smtClean="0"/>
              <a:t>$r </a:t>
            </a:r>
            <a:r>
              <a:rPr lang="en-US" sz="2400"/>
              <a:t>D </a:t>
            </a:r>
            <a:r>
              <a:rPr lang="en-US" sz="2400" smtClean="0"/>
              <a:t>major</a:t>
            </a:r>
            <a:endParaRPr lang="en-US" smtClean="0"/>
          </a:p>
          <a:p>
            <a:pPr marL="0" indent="0">
              <a:buNone/>
            </a:pPr>
            <a:endParaRPr lang="en-US" sz="2400"/>
          </a:p>
          <a:p>
            <a:pPr marL="0" indent="0">
              <a:buNone/>
            </a:pPr>
            <a:r>
              <a:rPr lang="en-US" sz="2400"/>
              <a:t>100 1	$a Michelet, Michel, </a:t>
            </a:r>
            <a:r>
              <a:rPr lang="en-US" sz="2400" smtClean="0"/>
              <a:t>$d </a:t>
            </a:r>
            <a:r>
              <a:rPr lang="en-US" sz="2400"/>
              <a:t>1894-1995. </a:t>
            </a:r>
            <a:r>
              <a:rPr lang="en-US" sz="2400" smtClean="0"/>
              <a:t>$t </a:t>
            </a:r>
            <a:r>
              <a:rPr lang="en-US" sz="2400"/>
              <a:t>Sonatas, </a:t>
            </a:r>
            <a:r>
              <a:rPr lang="en-US" sz="2400" smtClean="0"/>
              <a:t>$m </a:t>
            </a:r>
            <a:r>
              <a:rPr lang="en-US" sz="2400"/>
              <a:t>balalaika, piano</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76</a:t>
            </a:fld>
            <a:endParaRPr lang="en-US"/>
          </a:p>
        </p:txBody>
      </p:sp>
    </p:spTree>
    <p:extLst>
      <p:ext uri="{BB962C8B-B14F-4D97-AF65-F5344CB8AC3E}">
        <p14:creationId xmlns:p14="http://schemas.microsoft.com/office/powerpoint/2010/main" val="4249569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Constructing Variant Access Points for a Work (RDA 6.27.4)</a:t>
            </a:r>
            <a:endParaRPr lang="en-US"/>
          </a:p>
        </p:txBody>
      </p:sp>
      <p:sp>
        <p:nvSpPr>
          <p:cNvPr id="3" name="Content Placeholder 2"/>
          <p:cNvSpPr>
            <a:spLocks noGrp="1"/>
          </p:cNvSpPr>
          <p:nvPr>
            <p:ph idx="1"/>
          </p:nvPr>
        </p:nvSpPr>
        <p:spPr>
          <a:xfrm>
            <a:off x="457200" y="1524000"/>
            <a:ext cx="8229600" cy="4648200"/>
          </a:xfrm>
        </p:spPr>
        <p:txBody>
          <a:bodyPr/>
          <a:lstStyle/>
          <a:p>
            <a:pPr marL="0" indent="0">
              <a:buNone/>
            </a:pPr>
            <a:r>
              <a:rPr lang="en-US" dirty="0" smtClean="0"/>
              <a:t>Variant access points are </a:t>
            </a:r>
            <a:r>
              <a:rPr lang="en-US" i="1" dirty="0" smtClean="0"/>
              <a:t>not</a:t>
            </a:r>
            <a:r>
              <a:rPr lang="en-US" dirty="0" smtClean="0"/>
              <a:t> core. Include them if in your judgment they would help the user find or identify the work.</a:t>
            </a:r>
          </a:p>
          <a:p>
            <a:pPr lvl="1"/>
            <a:r>
              <a:rPr lang="en-US" sz="2400" dirty="0" smtClean="0"/>
              <a:t>Begin with a variant title (6.2.3)</a:t>
            </a:r>
          </a:p>
          <a:p>
            <a:pPr lvl="1"/>
            <a:r>
              <a:rPr lang="en-US" sz="2400" dirty="0" smtClean="0"/>
              <a:t>Construct the variant access point by combining </a:t>
            </a:r>
            <a:r>
              <a:rPr lang="en-US" sz="2400" smtClean="0"/>
              <a:t>the authorized </a:t>
            </a:r>
            <a:r>
              <a:rPr lang="en-US" sz="2400" dirty="0" smtClean="0"/>
              <a:t>access point for the creator with the variant title </a:t>
            </a:r>
            <a:r>
              <a:rPr lang="en-US" sz="2400" i="1" dirty="0" smtClean="0"/>
              <a:t>or</a:t>
            </a:r>
            <a:r>
              <a:rPr lang="en-US" sz="2400" dirty="0" smtClean="0"/>
              <a:t> by giving the variant title alone</a:t>
            </a:r>
          </a:p>
          <a:p>
            <a:pPr lvl="1"/>
            <a:r>
              <a:rPr lang="en-US" sz="2400" dirty="0" smtClean="0"/>
              <a:t>Make further additions to the access point </a:t>
            </a:r>
            <a:r>
              <a:rPr lang="en-US" sz="2400" i="1" dirty="0" smtClean="0"/>
              <a:t>if you consider them to be important for identification</a:t>
            </a:r>
            <a:r>
              <a:rPr lang="en-US" sz="2400" dirty="0" smtClean="0"/>
              <a:t> in the same way such additions would have been added to a preferred title. These additions are </a:t>
            </a:r>
            <a:r>
              <a:rPr lang="en-US" sz="2400" i="1" dirty="0" smtClean="0"/>
              <a:t>not</a:t>
            </a:r>
            <a:r>
              <a:rPr lang="en-US" sz="2400" dirty="0" smtClean="0"/>
              <a:t> required.</a:t>
            </a:r>
            <a:endParaRPr lang="en-US" dirty="0" smtClean="0"/>
          </a:p>
          <a:p>
            <a:endParaRPr lang="en-US" sz="3600" dirty="0"/>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77</a:t>
            </a:fld>
            <a:endParaRPr lang="en-US"/>
          </a:p>
        </p:txBody>
      </p:sp>
    </p:spTree>
    <p:extLst>
      <p:ext uri="{BB962C8B-B14F-4D97-AF65-F5344CB8AC3E}">
        <p14:creationId xmlns:p14="http://schemas.microsoft.com/office/powerpoint/2010/main" val="15374061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Works (RDA 25)</a:t>
            </a:r>
            <a:endParaRPr lang="en-US"/>
          </a:p>
        </p:txBody>
      </p:sp>
      <p:sp>
        <p:nvSpPr>
          <p:cNvPr id="3" name="Content Placeholder 2"/>
          <p:cNvSpPr>
            <a:spLocks noGrp="1"/>
          </p:cNvSpPr>
          <p:nvPr>
            <p:ph idx="1"/>
          </p:nvPr>
        </p:nvSpPr>
        <p:spPr/>
        <p:txBody>
          <a:bodyPr/>
          <a:lstStyle/>
          <a:p>
            <a:pPr marL="0" indent="0">
              <a:buNone/>
            </a:pPr>
            <a:r>
              <a:rPr lang="en-US" dirty="0" smtClean="0"/>
              <a:t>Related works are recorded in 5XX fields, and may include a relationship indicator in subfield $</a:t>
            </a:r>
            <a:r>
              <a:rPr lang="en-US" dirty="0" err="1" smtClean="0"/>
              <a:t>i</a:t>
            </a:r>
            <a:r>
              <a:rPr lang="en-US" dirty="0" smtClean="0"/>
              <a:t> (from RDA </a:t>
            </a:r>
            <a:r>
              <a:rPr lang="en-US" smtClean="0"/>
              <a:t>Appendix J), </a:t>
            </a:r>
            <a:r>
              <a:rPr lang="en-US" dirty="0" smtClean="0"/>
              <a:t>with $w r.</a:t>
            </a:r>
          </a:p>
          <a:p>
            <a:pPr marL="800100" lvl="2" indent="0">
              <a:buNone/>
            </a:pPr>
            <a:endParaRPr lang="en-US" dirty="0" smtClean="0"/>
          </a:p>
          <a:p>
            <a:pPr marL="800100" lvl="2" indent="0">
              <a:buNone/>
            </a:pPr>
            <a:r>
              <a:rPr lang="en-US" dirty="0" smtClean="0"/>
              <a:t>100 1 	$a Bach</a:t>
            </a:r>
            <a:r>
              <a:rPr lang="en-US" dirty="0"/>
              <a:t>, P. D. Q., </a:t>
            </a:r>
            <a:r>
              <a:rPr lang="en-US" dirty="0" smtClean="0"/>
              <a:t>$d </a:t>
            </a:r>
            <a:r>
              <a:rPr lang="en-US" dirty="0"/>
              <a:t>1742-1807. </a:t>
            </a:r>
            <a:r>
              <a:rPr lang="en-US" dirty="0" smtClean="0"/>
              <a:t>$t Madrigals </a:t>
            </a:r>
            <a:r>
              <a:rPr lang="en-US" dirty="0"/>
              <a:t>from The triumphs of </a:t>
            </a:r>
            <a:r>
              <a:rPr lang="en-US" dirty="0" err="1"/>
              <a:t>Thusnelda</a:t>
            </a:r>
            <a:r>
              <a:rPr lang="en-US" dirty="0"/>
              <a:t>. </a:t>
            </a:r>
            <a:r>
              <a:rPr lang="en-US" dirty="0" smtClean="0"/>
              <a:t>$p </a:t>
            </a:r>
            <a:r>
              <a:rPr lang="en-US" dirty="0"/>
              <a:t>My bonnie lass she </a:t>
            </a:r>
            <a:r>
              <a:rPr lang="en-US" dirty="0" err="1"/>
              <a:t>smelleth</a:t>
            </a:r>
            <a:endParaRPr lang="en-US" dirty="0"/>
          </a:p>
          <a:p>
            <a:pPr marL="800100" lvl="2" indent="0">
              <a:buNone/>
            </a:pPr>
            <a:r>
              <a:rPr lang="en-US" dirty="0" smtClean="0"/>
              <a:t>500 1 	$w r $</a:t>
            </a:r>
            <a:r>
              <a:rPr lang="en-US" dirty="0" err="1" smtClean="0"/>
              <a:t>i</a:t>
            </a:r>
            <a:r>
              <a:rPr lang="en-US" dirty="0" smtClean="0"/>
              <a:t> </a:t>
            </a:r>
            <a:r>
              <a:rPr lang="en-US" dirty="0"/>
              <a:t>Parody of (work): $</a:t>
            </a:r>
            <a:r>
              <a:rPr lang="en-US" dirty="0" smtClean="0"/>
              <a:t>a </a:t>
            </a:r>
            <a:r>
              <a:rPr lang="en-US" dirty="0"/>
              <a:t>Morley, Thomas, </a:t>
            </a:r>
            <a:r>
              <a:rPr lang="en-US" dirty="0" smtClean="0"/>
              <a:t>$d </a:t>
            </a:r>
            <a:r>
              <a:rPr lang="en-US" dirty="0"/>
              <a:t>1557-1603? </a:t>
            </a:r>
            <a:r>
              <a:rPr lang="en-US" dirty="0" smtClean="0"/>
              <a:t>$t </a:t>
            </a:r>
            <a:r>
              <a:rPr lang="en-US" dirty="0" err="1"/>
              <a:t>Balletts</a:t>
            </a:r>
            <a:r>
              <a:rPr lang="en-US" dirty="0"/>
              <a:t>. </a:t>
            </a:r>
            <a:r>
              <a:rPr lang="en-US" dirty="0" smtClean="0"/>
              <a:t>$p </a:t>
            </a:r>
            <a:r>
              <a:rPr lang="en-US" dirty="0"/>
              <a:t>My bonny </a:t>
            </a:r>
            <a:r>
              <a:rPr lang="en-US" dirty="0" err="1"/>
              <a:t>lasse</a:t>
            </a:r>
            <a:r>
              <a:rPr lang="en-US" dirty="0"/>
              <a:t> </a:t>
            </a:r>
            <a:r>
              <a:rPr lang="en-US" dirty="0" err="1"/>
              <a:t>shee</a:t>
            </a:r>
            <a:r>
              <a:rPr lang="en-US" dirty="0"/>
              <a:t> </a:t>
            </a:r>
            <a:r>
              <a:rPr lang="en-US" dirty="0" err="1"/>
              <a:t>smyleth</a:t>
            </a:r>
            <a:r>
              <a:rPr lang="en-US" dirty="0"/>
              <a:t> </a:t>
            </a:r>
          </a:p>
        </p:txBody>
      </p:sp>
      <p:sp>
        <p:nvSpPr>
          <p:cNvPr id="4" name="Footer Placeholder 3"/>
          <p:cNvSpPr>
            <a:spLocks noGrp="1"/>
          </p:cNvSpPr>
          <p:nvPr>
            <p:ph type="ftr" sz="quarter" idx="11"/>
          </p:nvPr>
        </p:nvSpPr>
        <p:spPr/>
        <p:txBody>
          <a:bodyPr/>
          <a:lstStyle/>
          <a:p>
            <a:pPr>
              <a:defRPr/>
            </a:pPr>
            <a:r>
              <a:rPr lang="en-US" smtClean="0"/>
              <a:t>Module 8. Describing Works</a:t>
            </a:r>
            <a:endParaRPr lang="en-US"/>
          </a:p>
        </p:txBody>
      </p:sp>
      <p:sp>
        <p:nvSpPr>
          <p:cNvPr id="5" name="Slide Number Placeholder 4"/>
          <p:cNvSpPr>
            <a:spLocks noGrp="1"/>
          </p:cNvSpPr>
          <p:nvPr>
            <p:ph type="sldNum" sz="quarter" idx="12"/>
          </p:nvPr>
        </p:nvSpPr>
        <p:spPr/>
        <p:txBody>
          <a:bodyPr/>
          <a:lstStyle/>
          <a:p>
            <a:pPr>
              <a:defRPr/>
            </a:pPr>
            <a:fld id="{D92AA2C8-A7FF-495D-8849-DA0C39E4BF22}" type="slidenum">
              <a:rPr lang="en-US" smtClean="0"/>
              <a:pPr>
                <a:defRPr/>
              </a:pPr>
              <a:t>78</a:t>
            </a:fld>
            <a:endParaRPr lang="en-US"/>
          </a:p>
        </p:txBody>
      </p:sp>
    </p:spTree>
    <p:extLst>
      <p:ext uri="{BB962C8B-B14F-4D97-AF65-F5344CB8AC3E}">
        <p14:creationId xmlns:p14="http://schemas.microsoft.com/office/powerpoint/2010/main" val="27229682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Exercises</a:t>
            </a:r>
          </a:p>
        </p:txBody>
      </p:sp>
      <p:sp>
        <p:nvSpPr>
          <p:cNvPr id="72707" name="Content Placeholder 2"/>
          <p:cNvSpPr>
            <a:spLocks noGrp="1"/>
          </p:cNvSpPr>
          <p:nvPr>
            <p:ph idx="1"/>
          </p:nvPr>
        </p:nvSpPr>
        <p:spPr/>
        <p:txBody>
          <a:bodyPr/>
          <a:lstStyle/>
          <a:p>
            <a:r>
              <a:rPr lang="en-US" smtClean="0"/>
              <a:t>Create on worksheets descriptions of the works </a:t>
            </a:r>
            <a:r>
              <a:rPr lang="en-US" i="1" smtClean="0"/>
              <a:t>Iliad</a:t>
            </a:r>
            <a:r>
              <a:rPr lang="en-US" smtClean="0"/>
              <a:t> and </a:t>
            </a:r>
            <a:r>
              <a:rPr lang="en-US" i="1" smtClean="0"/>
              <a:t>Piedra de sol</a:t>
            </a:r>
            <a:endParaRPr lang="en-US" smtClean="0"/>
          </a:p>
          <a:p>
            <a:r>
              <a:rPr lang="en-US" smtClean="0"/>
              <a:t>Create authority records for works</a:t>
            </a:r>
            <a:r>
              <a:rPr lang="en-US"/>
              <a:t> </a:t>
            </a:r>
            <a:r>
              <a:rPr lang="en-US" smtClean="0"/>
              <a:t>that workshop participants have brought</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79</a:t>
            </a:fld>
            <a:endParaRPr lang="en-US"/>
          </a:p>
        </p:txBody>
      </p:sp>
    </p:spTree>
    <p:extLst>
      <p:ext uri="{BB962C8B-B14F-4D97-AF65-F5344CB8AC3E}">
        <p14:creationId xmlns:p14="http://schemas.microsoft.com/office/powerpoint/2010/main" val="2367994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RDA vs. AACR2</a:t>
            </a:r>
          </a:p>
        </p:txBody>
      </p:sp>
      <p:sp>
        <p:nvSpPr>
          <p:cNvPr id="9219" name="Content Placeholder 2"/>
          <p:cNvSpPr>
            <a:spLocks noGrp="1"/>
          </p:cNvSpPr>
          <p:nvPr>
            <p:ph idx="1"/>
          </p:nvPr>
        </p:nvSpPr>
        <p:spPr>
          <a:xfrm>
            <a:off x="457200" y="1493838"/>
            <a:ext cx="8229600" cy="4525962"/>
          </a:xfrm>
        </p:spPr>
        <p:txBody>
          <a:bodyPr/>
          <a:lstStyle/>
          <a:p>
            <a:r>
              <a:rPr lang="en-US" smtClean="0"/>
              <a:t>Why is it important to be this precise?</a:t>
            </a:r>
          </a:p>
          <a:p>
            <a:pPr lvl="1"/>
            <a:r>
              <a:rPr lang="en-US" smtClean="0"/>
              <a:t>Because RDA is working toward an entity-relationship structure, and in this structure each work and each expression will have a separate description. If the database uses access points, each description will need to have a distinct access point.</a:t>
            </a:r>
          </a:p>
          <a:p>
            <a:pPr lvl="1"/>
            <a:r>
              <a:rPr lang="en-US" smtClean="0"/>
              <a:t>Even in the absence of an ER database, this precision will be helpful to our users.</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a:t>
            </a:fld>
            <a:endParaRPr lang="en-US"/>
          </a:p>
        </p:txBody>
      </p:sp>
    </p:spTree>
    <p:extLst>
      <p:ext uri="{BB962C8B-B14F-4D97-AF65-F5344CB8AC3E}">
        <p14:creationId xmlns:p14="http://schemas.microsoft.com/office/powerpoint/2010/main" val="2543162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1676400"/>
          </a:xfrm>
          <a:ln>
            <a:solidFill>
              <a:schemeClr val="tx1"/>
            </a:solidFill>
            <a:miter lim="800000"/>
            <a:headEnd/>
            <a:tailEnd/>
          </a:ln>
        </p:spPr>
        <p:txBody>
          <a:bodyPr/>
          <a:lstStyle/>
          <a:p>
            <a:pPr>
              <a:buNone/>
            </a:pPr>
            <a:r>
              <a:rPr lang="en-US" sz="1400" smtClean="0"/>
              <a:t>040		$a UPB $b eng $e rda $c UPB</a:t>
            </a:r>
          </a:p>
          <a:p>
            <a:pPr>
              <a:buFont typeface="Arial" charset="0"/>
              <a:buNone/>
            </a:pPr>
            <a:r>
              <a:rPr lang="en-US" sz="1400" smtClean="0"/>
              <a:t>046		$k </a:t>
            </a:r>
            <a:r>
              <a:rPr lang="es-ES" sz="1400" smtClean="0"/>
              <a:t>1957</a:t>
            </a:r>
            <a:endParaRPr lang="en-US" sz="1400" smtClean="0"/>
          </a:p>
          <a:p>
            <a:pPr>
              <a:buFont typeface="Arial" charset="0"/>
              <a:buNone/>
            </a:pPr>
            <a:r>
              <a:rPr lang="en-US" sz="1400" smtClean="0"/>
              <a:t>100 1  	$a Paz, Octavio, $d 1914-1998. $t </a:t>
            </a:r>
            <a:r>
              <a:rPr lang="en-US" sz="1400" smtClean="0">
                <a:solidFill>
                  <a:srgbClr val="FF0000"/>
                </a:solidFill>
              </a:rPr>
              <a:t>Piedra de sol</a:t>
            </a:r>
          </a:p>
          <a:p>
            <a:pPr>
              <a:buFont typeface="Arial" charset="0"/>
              <a:buNone/>
            </a:pPr>
            <a:r>
              <a:rPr lang="en-US" sz="1400" smtClean="0"/>
              <a:t>370		$g Mexico</a:t>
            </a:r>
          </a:p>
          <a:p>
            <a:pPr>
              <a:buFont typeface="Arial" charset="0"/>
              <a:buNone/>
            </a:pPr>
            <a:r>
              <a:rPr lang="en-US" sz="1400" smtClean="0"/>
              <a:t>380		$a Poem</a:t>
            </a:r>
          </a:p>
          <a:p>
            <a:pPr>
              <a:buFont typeface="Arial" charset="0"/>
              <a:buNone/>
            </a:pPr>
            <a:r>
              <a:rPr lang="en-US" sz="1400" smtClean="0"/>
              <a:t>670		$a Piedra de sol, 1957</a:t>
            </a:r>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80</a:t>
            </a:fld>
            <a:endParaRPr lang="en-US"/>
          </a:p>
        </p:txBody>
      </p:sp>
    </p:spTree>
    <p:extLst>
      <p:ext uri="{BB962C8B-B14F-4D97-AF65-F5344CB8AC3E}">
        <p14:creationId xmlns:p14="http://schemas.microsoft.com/office/powerpoint/2010/main" val="29958550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RDA authority record </a:t>
            </a:r>
            <a:r>
              <a:rPr lang="en-US" smtClean="0">
                <a:solidFill>
                  <a:srgbClr val="FF0000"/>
                </a:solidFill>
              </a:rPr>
              <a:t>core</a:t>
            </a:r>
            <a:r>
              <a:rPr lang="en-US" smtClean="0"/>
              <a:t> and non-core: work record</a:t>
            </a:r>
          </a:p>
        </p:txBody>
      </p:sp>
      <p:sp>
        <p:nvSpPr>
          <p:cNvPr id="68611" name="Content Placeholder 2"/>
          <p:cNvSpPr>
            <a:spLocks noGrp="1"/>
          </p:cNvSpPr>
          <p:nvPr>
            <p:ph idx="1"/>
          </p:nvPr>
        </p:nvSpPr>
        <p:spPr>
          <a:xfrm>
            <a:off x="457200" y="2362200"/>
            <a:ext cx="8229600" cy="2971800"/>
          </a:xfrm>
          <a:ln>
            <a:solidFill>
              <a:schemeClr val="tx1"/>
            </a:solidFill>
            <a:miter lim="800000"/>
            <a:headEnd/>
            <a:tailEnd/>
          </a:ln>
        </p:spPr>
        <p:txBody>
          <a:bodyPr/>
          <a:lstStyle/>
          <a:p>
            <a:pPr>
              <a:buNone/>
            </a:pPr>
            <a:r>
              <a:rPr lang="en-US" sz="1400" smtClean="0"/>
              <a:t>040		$a UPB $b eng </a:t>
            </a:r>
            <a:r>
              <a:rPr lang="en-US" sz="1400"/>
              <a:t>$e </a:t>
            </a:r>
            <a:r>
              <a:rPr lang="en-US" sz="1400" smtClean="0"/>
              <a:t>rda $</a:t>
            </a:r>
            <a:r>
              <a:rPr lang="en-US" sz="1400"/>
              <a:t>c UPB</a:t>
            </a:r>
            <a:endParaRPr lang="en-US" sz="1400" smtClean="0"/>
          </a:p>
          <a:p>
            <a:pPr>
              <a:buFont typeface="Arial" charset="0"/>
              <a:buNone/>
            </a:pPr>
            <a:r>
              <a:rPr lang="en-US" sz="1400" smtClean="0"/>
              <a:t>046		$k -07</a:t>
            </a:r>
          </a:p>
          <a:p>
            <a:pPr>
              <a:buFont typeface="Arial" charset="0"/>
              <a:buNone/>
            </a:pPr>
            <a:r>
              <a:rPr lang="en-US" sz="1400" smtClean="0"/>
              <a:t>100 </a:t>
            </a:r>
            <a:r>
              <a:rPr lang="en-US" sz="1400"/>
              <a:t>0</a:t>
            </a:r>
            <a:r>
              <a:rPr lang="en-US" sz="1400" smtClean="0"/>
              <a:t>  	$a Homer. $t </a:t>
            </a:r>
            <a:r>
              <a:rPr lang="en-US" sz="1400" smtClean="0">
                <a:solidFill>
                  <a:srgbClr val="FF0000"/>
                </a:solidFill>
              </a:rPr>
              <a:t>Iliad</a:t>
            </a:r>
          </a:p>
          <a:p>
            <a:pPr>
              <a:buFont typeface="Arial" charset="0"/>
              <a:buNone/>
            </a:pPr>
            <a:r>
              <a:rPr lang="en-US" sz="1400" smtClean="0"/>
              <a:t>370		$g Ionia $g Turkey</a:t>
            </a:r>
          </a:p>
          <a:p>
            <a:pPr>
              <a:buFont typeface="Arial" charset="0"/>
              <a:buNone/>
            </a:pPr>
            <a:r>
              <a:rPr lang="en-US" sz="1400" smtClean="0"/>
              <a:t>380		$a Poem</a:t>
            </a:r>
          </a:p>
          <a:p>
            <a:pPr>
              <a:buFont typeface="Arial" charset="0"/>
              <a:buNone/>
            </a:pPr>
            <a:r>
              <a:rPr lang="en-US" sz="1400" smtClean="0"/>
              <a:t>400 0	$a Homer. $t Ilias</a:t>
            </a:r>
          </a:p>
          <a:p>
            <a:pPr>
              <a:buNone/>
            </a:pPr>
            <a:r>
              <a:rPr lang="en-US" sz="1400" smtClean="0"/>
              <a:t>400 0	$a Homer. $t </a:t>
            </a:r>
            <a:r>
              <a:rPr lang="el-GR" sz="1400"/>
              <a:t>Ἰλιάς</a:t>
            </a:r>
            <a:r>
              <a:rPr lang="en-US" sz="1400"/>
              <a:t> </a:t>
            </a:r>
            <a:endParaRPr lang="en-US" sz="1400" smtClean="0"/>
          </a:p>
          <a:p>
            <a:pPr>
              <a:buFont typeface="Arial" charset="0"/>
              <a:buNone/>
            </a:pPr>
            <a:r>
              <a:rPr lang="en-US" sz="1400" smtClean="0"/>
              <a:t>670		$a The Iliad, 2011: $b title page ([by] Homer)</a:t>
            </a:r>
          </a:p>
          <a:p>
            <a:pPr>
              <a:buFont typeface="Arial" charset="0"/>
              <a:buNone/>
            </a:pPr>
            <a:r>
              <a:rPr lang="en-US" sz="1400" smtClean="0"/>
              <a:t>670		$a Oxford classical dictionary, 1996: $b page 718 (Iliad; attributed in the ancient world to Homer)</a:t>
            </a:r>
          </a:p>
          <a:p>
            <a:pPr marL="0" indent="0">
              <a:buNone/>
            </a:pPr>
            <a:r>
              <a:rPr lang="en-US" sz="1400" smtClean="0"/>
              <a:t>670	$a </a:t>
            </a:r>
            <a:r>
              <a:rPr lang="en-US" sz="1400"/>
              <a:t>Brill’s new Pauly dictionary of Greek and Latin authors and texts, </a:t>
            </a:r>
            <a:r>
              <a:rPr lang="en-US" sz="1400" smtClean="0"/>
              <a:t>2009: $b pages 325-326 (</a:t>
            </a:r>
            <a:r>
              <a:rPr lang="en-US" sz="1400"/>
              <a:t>Iliad (</a:t>
            </a:r>
            <a:r>
              <a:rPr lang="en-US" sz="1400" smtClean="0"/>
              <a:t>English); Ilias </a:t>
            </a:r>
            <a:r>
              <a:rPr lang="en-US" sz="1400"/>
              <a:t>(Latin</a:t>
            </a:r>
            <a:r>
              <a:rPr lang="en-US" sz="1400" smtClean="0"/>
              <a:t>); </a:t>
            </a:r>
            <a:r>
              <a:rPr lang="el-GR" sz="1400"/>
              <a:t> Ἰλιάς</a:t>
            </a:r>
            <a:r>
              <a:rPr lang="en-US" sz="1400"/>
              <a:t> (</a:t>
            </a:r>
            <a:r>
              <a:rPr lang="en-US" sz="1400" smtClean="0"/>
              <a:t>Greek); by Homer, created second half of 8th century BC in Ionia (Asia minor))</a:t>
            </a:r>
            <a:endParaRPr lang="en-US" sz="1400"/>
          </a:p>
          <a:p>
            <a:pPr>
              <a:buFont typeface="Arial" charset="0"/>
              <a:buNone/>
            </a:pPr>
            <a:endParaRPr lang="en-US" sz="1400" smtClean="0"/>
          </a:p>
        </p:txBody>
      </p:sp>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D92AA2C8-A7FF-495D-8849-DA0C39E4BF22}" type="slidenum">
              <a:rPr lang="en-US" smtClean="0"/>
              <a:pPr>
                <a:defRPr/>
              </a:pPr>
              <a:t>81</a:t>
            </a:fld>
            <a:endParaRPr lang="en-US"/>
          </a:p>
        </p:txBody>
      </p:sp>
    </p:spTree>
    <p:extLst>
      <p:ext uri="{BB962C8B-B14F-4D97-AF65-F5344CB8AC3E}">
        <p14:creationId xmlns:p14="http://schemas.microsoft.com/office/powerpoint/2010/main" val="11338448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a:t>Module 8</a:t>
            </a:r>
            <a:br>
              <a:rPr lang="en-US" sz="3600" b="1"/>
            </a:br>
            <a:r>
              <a:rPr lang="en-US" sz="3600" b="1"/>
              <a:t>Describing Works</a:t>
            </a:r>
            <a:r>
              <a:rPr lang="en-US" sz="3600" b="1" smtClean="0"/>
              <a:t/>
            </a:r>
            <a:br>
              <a:rPr lang="en-US" sz="3600" b="1" smtClean="0"/>
            </a:br>
            <a:r>
              <a:rPr lang="en-US" sz="3600" b="1"/>
              <a:t/>
            </a:r>
            <a:br>
              <a:rPr lang="en-US" sz="3600" b="1"/>
            </a:br>
            <a:r>
              <a:rPr lang="en-US" sz="3600" b="1" smtClean="0"/>
              <a:t>QUESTIONS?</a:t>
            </a:r>
            <a:br>
              <a:rPr lang="en-US" sz="3600" b="1" smtClean="0"/>
            </a:br>
            <a:endParaRPr lang="en-US" sz="2400"/>
          </a:p>
        </p:txBody>
      </p:sp>
    </p:spTree>
    <p:extLst>
      <p:ext uri="{BB962C8B-B14F-4D97-AF65-F5344CB8AC3E}">
        <p14:creationId xmlns:p14="http://schemas.microsoft.com/office/powerpoint/2010/main" val="18172508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83</a:t>
            </a:fld>
            <a:endParaRPr lang="en-US"/>
          </a:p>
        </p:txBody>
      </p:sp>
    </p:spTree>
    <p:extLst>
      <p:ext uri="{BB962C8B-B14F-4D97-AF65-F5344CB8AC3E}">
        <p14:creationId xmlns:p14="http://schemas.microsoft.com/office/powerpoint/2010/main" val="152764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381000"/>
            <a:ext cx="8229600" cy="1143000"/>
          </a:xfrm>
          <a:prstGeom prst="rect">
            <a:avLst/>
          </a:prstGeom>
        </p:spPr>
        <p:txBody>
          <a:bodyPr/>
          <a:lstStyle/>
          <a:p>
            <a:pPr algn="ctr" eaLnBrk="1" fontAlgn="auto" hangingPunct="1">
              <a:spcAft>
                <a:spcPts val="0"/>
              </a:spcAft>
              <a:defRPr/>
            </a:pPr>
            <a:r>
              <a:rPr lang="en-US" sz="4400" smtClean="0">
                <a:latin typeface="+mn-lt"/>
              </a:rPr>
              <a:t>FRBR Relationships (Groups </a:t>
            </a:r>
            <a:r>
              <a:rPr lang="en-US" sz="4400" smtClean="0">
                <a:latin typeface="+mj-lt"/>
                <a:ea typeface="+mj-ea"/>
                <a:cs typeface="+mj-cs"/>
              </a:rPr>
              <a:t>1-2</a:t>
            </a:r>
            <a:r>
              <a:rPr lang="en-US" sz="4400">
                <a:latin typeface="+mj-lt"/>
                <a:ea typeface="+mj-ea"/>
                <a:cs typeface="+mj-cs"/>
              </a:rPr>
              <a:t>)</a:t>
            </a:r>
            <a:endParaRPr lang="en-US" sz="4400" dirty="0">
              <a:latin typeface="+mj-lt"/>
              <a:ea typeface="+mj-ea"/>
              <a:cs typeface="+mj-cs"/>
            </a:endParaRPr>
          </a:p>
        </p:txBody>
      </p:sp>
      <p:sp>
        <p:nvSpPr>
          <p:cNvPr id="5" name="TextBox 4"/>
          <p:cNvSpPr txBox="1"/>
          <p:nvPr/>
        </p:nvSpPr>
        <p:spPr>
          <a:xfrm>
            <a:off x="762000" y="1716088"/>
            <a:ext cx="2743200" cy="369887"/>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Work: </a:t>
            </a:r>
            <a:r>
              <a:rPr lang="en-US" i="1"/>
              <a:t>Piedra de sol</a:t>
            </a:r>
            <a:endParaRPr lang="en-US" dirty="0"/>
          </a:p>
        </p:txBody>
      </p:sp>
      <p:sp>
        <p:nvSpPr>
          <p:cNvPr id="6" name="TextBox 5"/>
          <p:cNvSpPr txBox="1"/>
          <p:nvPr/>
        </p:nvSpPr>
        <p:spPr>
          <a:xfrm>
            <a:off x="3962400" y="5257800"/>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Muriel Rukeyser</a:t>
            </a:r>
            <a:endParaRPr lang="en-US" i="1" dirty="0"/>
          </a:p>
        </p:txBody>
      </p:sp>
      <p:sp>
        <p:nvSpPr>
          <p:cNvPr id="8" name="TextBox 7"/>
          <p:cNvSpPr txBox="1"/>
          <p:nvPr/>
        </p:nvSpPr>
        <p:spPr>
          <a:xfrm>
            <a:off x="6019800" y="1752600"/>
            <a:ext cx="2743200" cy="369888"/>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Person: </a:t>
            </a:r>
            <a:r>
              <a:rPr lang="en-US" i="1"/>
              <a:t>Octavio Paz</a:t>
            </a:r>
            <a:endParaRPr lang="en-US" dirty="0"/>
          </a:p>
        </p:txBody>
      </p:sp>
      <p:sp>
        <p:nvSpPr>
          <p:cNvPr id="9" name="TextBox 8"/>
          <p:cNvSpPr txBox="1"/>
          <p:nvPr/>
        </p:nvSpPr>
        <p:spPr>
          <a:xfrm>
            <a:off x="5330189" y="2705735"/>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English</a:t>
            </a:r>
            <a:endParaRPr lang="en-US" i="1"/>
          </a:p>
        </p:txBody>
      </p:sp>
      <p:sp>
        <p:nvSpPr>
          <p:cNvPr id="10" name="TextBox 9"/>
          <p:cNvSpPr txBox="1"/>
          <p:nvPr/>
        </p:nvSpPr>
        <p:spPr>
          <a:xfrm>
            <a:off x="1066800" y="4306888"/>
            <a:ext cx="2743200" cy="369332"/>
          </a:xfrm>
          <a:prstGeom prst="rect">
            <a:avLst/>
          </a:prstGeom>
          <a:solidFill>
            <a:schemeClr val="accent1">
              <a:lumMod val="40000"/>
              <a:lumOff val="60000"/>
            </a:schemeClr>
          </a:solidFill>
          <a:ln>
            <a:solidFill>
              <a:schemeClr val="tx1"/>
            </a:solidFill>
          </a:ln>
        </p:spPr>
        <p:txBody>
          <a:bodyPr>
            <a:spAutoFit/>
          </a:bodyPr>
          <a:lstStyle/>
          <a:p>
            <a:pPr algn="ctr">
              <a:defRPr/>
            </a:pPr>
            <a:r>
              <a:rPr lang="en-US" smtClean="0"/>
              <a:t>Expression: </a:t>
            </a:r>
            <a:r>
              <a:rPr lang="en-US" i="1" smtClean="0"/>
              <a:t>Spanish</a:t>
            </a:r>
            <a:endParaRPr lang="en-US" i="1" dirty="0"/>
          </a:p>
        </p:txBody>
      </p:sp>
      <p:cxnSp>
        <p:nvCxnSpPr>
          <p:cNvPr id="33" name="Straight Connector 32"/>
          <p:cNvCxnSpPr>
            <a:stCxn id="10258" idx="3"/>
            <a:endCxn id="8" idx="1"/>
          </p:cNvCxnSpPr>
          <p:nvPr/>
        </p:nvCxnSpPr>
        <p:spPr>
          <a:xfrm flipV="1">
            <a:off x="5715000" y="1936750"/>
            <a:ext cx="304800" cy="44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49" name="AutoShape 36"/>
          <p:cNvSpPr>
            <a:spLocks noChangeArrowheads="1"/>
          </p:cNvSpPr>
          <p:nvPr/>
        </p:nvSpPr>
        <p:spPr bwMode="auto">
          <a:xfrm>
            <a:off x="1143000" y="2672199"/>
            <a:ext cx="2590800" cy="528201"/>
          </a:xfrm>
          <a:prstGeom prst="flowChartDecision">
            <a:avLst/>
          </a:prstGeom>
          <a:solidFill>
            <a:srgbClr val="FF99CC"/>
          </a:solidFill>
          <a:ln w="9525">
            <a:solidFill>
              <a:srgbClr val="000000"/>
            </a:solidFill>
            <a:miter lim="800000"/>
            <a:headEnd/>
            <a:tailEnd/>
          </a:ln>
        </p:spPr>
        <p:txBody>
          <a:bodyPr/>
          <a:lstStyle/>
          <a:p>
            <a:pPr algn="ctr" eaLnBrk="1" hangingPunct="1"/>
            <a:r>
              <a:rPr lang="en-US" sz="1200" smtClean="0"/>
              <a:t>realized through</a:t>
            </a:r>
            <a:endParaRPr lang="en-US" sz="1200"/>
          </a:p>
        </p:txBody>
      </p:sp>
      <p:cxnSp>
        <p:nvCxnSpPr>
          <p:cNvPr id="40" name="Straight Connector 39"/>
          <p:cNvCxnSpPr>
            <a:stCxn id="5" idx="2"/>
            <a:endCxn id="10249" idx="0"/>
          </p:cNvCxnSpPr>
          <p:nvPr/>
        </p:nvCxnSpPr>
        <p:spPr>
          <a:xfrm>
            <a:off x="2133600" y="2085975"/>
            <a:ext cx="304800" cy="586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49" idx="2"/>
            <a:endCxn id="10" idx="0"/>
          </p:cNvCxnSpPr>
          <p:nvPr/>
        </p:nvCxnSpPr>
        <p:spPr>
          <a:xfrm>
            <a:off x="2438400" y="3200400"/>
            <a:ext cx="0" cy="11064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256" idx="0"/>
            <a:endCxn id="9" idx="1"/>
          </p:cNvCxnSpPr>
          <p:nvPr/>
        </p:nvCxnSpPr>
        <p:spPr>
          <a:xfrm flipV="1">
            <a:off x="4705350" y="2890401"/>
            <a:ext cx="624839" cy="576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3" name="AutoShape 47"/>
          <p:cNvSpPr>
            <a:spLocks noChangeArrowheads="1"/>
          </p:cNvSpPr>
          <p:nvPr/>
        </p:nvSpPr>
        <p:spPr bwMode="auto">
          <a:xfrm>
            <a:off x="4953000" y="4267200"/>
            <a:ext cx="2476500" cy="474663"/>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translated by</a:t>
            </a:r>
            <a:endParaRPr lang="en-US" sz="1400"/>
          </a:p>
        </p:txBody>
      </p:sp>
      <p:cxnSp>
        <p:nvCxnSpPr>
          <p:cNvPr id="52" name="Straight Connector 51"/>
          <p:cNvCxnSpPr>
            <a:stCxn id="9" idx="2"/>
            <a:endCxn id="10253" idx="0"/>
          </p:cNvCxnSpPr>
          <p:nvPr/>
        </p:nvCxnSpPr>
        <p:spPr>
          <a:xfrm flipH="1">
            <a:off x="6191250" y="3075067"/>
            <a:ext cx="510539" cy="11921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253" idx="2"/>
            <a:endCxn id="6" idx="0"/>
          </p:cNvCxnSpPr>
          <p:nvPr/>
        </p:nvCxnSpPr>
        <p:spPr>
          <a:xfrm flipH="1">
            <a:off x="5334000" y="4741863"/>
            <a:ext cx="857250" cy="515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6" name="AutoShape 47"/>
          <p:cNvSpPr>
            <a:spLocks noChangeArrowheads="1"/>
          </p:cNvSpPr>
          <p:nvPr/>
        </p:nvSpPr>
        <p:spPr bwMode="auto">
          <a:xfrm>
            <a:off x="3581400" y="3467100"/>
            <a:ext cx="2247900" cy="876300"/>
          </a:xfrm>
          <a:prstGeom prst="flowChartDecision">
            <a:avLst/>
          </a:prstGeom>
          <a:solidFill>
            <a:srgbClr val="FF99CC"/>
          </a:solidFill>
          <a:ln w="9525">
            <a:solidFill>
              <a:srgbClr val="000000"/>
            </a:solidFill>
            <a:miter lim="800000"/>
            <a:headEnd/>
            <a:tailEnd/>
          </a:ln>
        </p:spPr>
        <p:txBody>
          <a:bodyPr/>
          <a:lstStyle/>
          <a:p>
            <a:pPr algn="ctr"/>
            <a:r>
              <a:rPr lang="en-US" sz="1400" smtClean="0"/>
              <a:t>has a translation</a:t>
            </a:r>
            <a:r>
              <a:rPr lang="en-US" sz="1400"/>
              <a:t>	</a:t>
            </a:r>
          </a:p>
        </p:txBody>
      </p:sp>
      <p:cxnSp>
        <p:nvCxnSpPr>
          <p:cNvPr id="81" name="Straight Connector 80"/>
          <p:cNvCxnSpPr>
            <a:stCxn id="10" idx="3"/>
            <a:endCxn id="10256" idx="2"/>
          </p:cNvCxnSpPr>
          <p:nvPr/>
        </p:nvCxnSpPr>
        <p:spPr>
          <a:xfrm flipV="1">
            <a:off x="3810000" y="4343400"/>
            <a:ext cx="895350" cy="148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58" name="AutoShape 47"/>
          <p:cNvSpPr>
            <a:spLocks noChangeArrowheads="1"/>
          </p:cNvSpPr>
          <p:nvPr/>
        </p:nvSpPr>
        <p:spPr bwMode="auto">
          <a:xfrm>
            <a:off x="3886200" y="1600200"/>
            <a:ext cx="1828800" cy="762000"/>
          </a:xfrm>
          <a:prstGeom prst="flowChartDecision">
            <a:avLst/>
          </a:prstGeom>
          <a:solidFill>
            <a:srgbClr val="FF99CC"/>
          </a:solidFill>
          <a:ln w="9525">
            <a:solidFill>
              <a:srgbClr val="000000"/>
            </a:solidFill>
            <a:miter lim="800000"/>
            <a:headEnd/>
            <a:tailEnd/>
          </a:ln>
        </p:spPr>
        <p:txBody>
          <a:bodyPr/>
          <a:lstStyle/>
          <a:p>
            <a:pPr algn="ctr" eaLnBrk="1" hangingPunct="1"/>
            <a:r>
              <a:rPr lang="en-US" sz="1400" smtClean="0"/>
              <a:t>created by </a:t>
            </a:r>
            <a:endParaRPr lang="en-US" sz="1400">
              <a:solidFill>
                <a:srgbClr val="FF0000"/>
              </a:solidFill>
            </a:endParaRPr>
          </a:p>
        </p:txBody>
      </p:sp>
      <p:cxnSp>
        <p:nvCxnSpPr>
          <p:cNvPr id="10259" name="Straight Connector 38"/>
          <p:cNvCxnSpPr>
            <a:cxnSpLocks noChangeShapeType="1"/>
            <a:stCxn id="10258" idx="1"/>
            <a:endCxn id="5" idx="3"/>
          </p:cNvCxnSpPr>
          <p:nvPr/>
        </p:nvCxnSpPr>
        <p:spPr bwMode="auto">
          <a:xfrm rot="10800000">
            <a:off x="3505200" y="1900238"/>
            <a:ext cx="381000" cy="809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0" name="Straight Connector 43"/>
          <p:cNvCxnSpPr>
            <a:cxnSpLocks noChangeShapeType="1"/>
            <a:stCxn id="10249" idx="3"/>
            <a:endCxn id="9" idx="1"/>
          </p:cNvCxnSpPr>
          <p:nvPr/>
        </p:nvCxnSpPr>
        <p:spPr bwMode="auto">
          <a:xfrm flipV="1">
            <a:off x="3733800" y="2890401"/>
            <a:ext cx="1596389" cy="45899"/>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pic>
        <p:nvPicPr>
          <p:cNvPr id="102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94113"/>
            <a:ext cx="990600" cy="17922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3675" y="3132138"/>
            <a:ext cx="949325" cy="15922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8. Describing Works</a:t>
            </a:r>
            <a:endParaRPr lang="en-US"/>
          </a:p>
        </p:txBody>
      </p:sp>
      <p:sp>
        <p:nvSpPr>
          <p:cNvPr id="3" name="Slide Number Placeholder 2"/>
          <p:cNvSpPr>
            <a:spLocks noGrp="1"/>
          </p:cNvSpPr>
          <p:nvPr>
            <p:ph type="sldNum" sz="quarter" idx="12"/>
          </p:nvPr>
        </p:nvSpPr>
        <p:spPr/>
        <p:txBody>
          <a:bodyPr/>
          <a:lstStyle/>
          <a:p>
            <a:pPr>
              <a:defRPr/>
            </a:pPr>
            <a:fld id="{A95B0788-70D2-40EA-BDDE-5CE79E6FCB27}" type="slidenum">
              <a:rPr lang="en-US" smtClean="0"/>
              <a:pPr>
                <a:defRPr/>
              </a:pPr>
              <a:t>9</a:t>
            </a:fld>
            <a:endParaRPr lang="en-US"/>
          </a:p>
        </p:txBody>
      </p:sp>
    </p:spTree>
    <p:extLst>
      <p:ext uri="{BB962C8B-B14F-4D97-AF65-F5344CB8AC3E}">
        <p14:creationId xmlns:p14="http://schemas.microsoft.com/office/powerpoint/2010/main" val="1905845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5439</TotalTime>
  <Words>5792</Words>
  <Application>Microsoft Office PowerPoint</Application>
  <PresentationFormat>On-screen Show (4:3)</PresentationFormat>
  <Paragraphs>828</Paragraphs>
  <Slides>83</Slides>
  <Notes>55</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Module 8 Describing Works </vt:lpstr>
      <vt:lpstr>FRBR Primary Entities</vt:lpstr>
      <vt:lpstr>RDA vs. AACR2</vt:lpstr>
      <vt:lpstr>RDA vs. AACR2</vt:lpstr>
      <vt:lpstr>RDA vs. AACR2</vt:lpstr>
      <vt:lpstr>RDA vs. AACR2</vt:lpstr>
      <vt:lpstr>RDA vs. AACR2</vt:lpstr>
      <vt:lpstr>RDA vs. AACR2</vt:lpstr>
      <vt:lpstr>PowerPoint Presentation</vt:lpstr>
      <vt:lpstr>Please log in to RDA</vt:lpstr>
      <vt:lpstr>Identifying Works: MARC Coding</vt:lpstr>
      <vt:lpstr>Identifying Works: Definition</vt:lpstr>
      <vt:lpstr>Identifying Works: Core Elements</vt:lpstr>
      <vt:lpstr>Identifying Works:  Core if needed to distinguish</vt:lpstr>
      <vt:lpstr>Identifying Works: Core Elements</vt:lpstr>
      <vt:lpstr>Identifying Works  Transcription and Capitalization</vt:lpstr>
      <vt:lpstr>Transcription example</vt:lpstr>
      <vt:lpstr>RDA 5.8. Source Consulted</vt:lpstr>
      <vt:lpstr>670 field examples</vt:lpstr>
      <vt:lpstr>Identifying Works Sources of Information</vt:lpstr>
      <vt:lpstr>Identifying Works: Sources</vt:lpstr>
      <vt:lpstr>Attributes of Works: Title</vt:lpstr>
      <vt:lpstr>Attributes of Works: Title</vt:lpstr>
      <vt:lpstr>Attributes of Works: Title</vt:lpstr>
      <vt:lpstr>Preferred title?</vt:lpstr>
      <vt:lpstr>Preferred title?</vt:lpstr>
      <vt:lpstr>Preferred title?</vt:lpstr>
      <vt:lpstr>Attributes of Works: Preferred Title</vt:lpstr>
      <vt:lpstr>Attributes of Works: Preferred Title</vt:lpstr>
      <vt:lpstr>Attributes of Works: Preferred Title</vt:lpstr>
      <vt:lpstr>Attributes of Works: Preferred Title</vt:lpstr>
      <vt:lpstr>Attributes of Works: Preferred Title</vt:lpstr>
      <vt:lpstr>Attributes of Works: Preferred Title (MARC)</vt:lpstr>
      <vt:lpstr>Attributes of Works: Preferred Title (MARC examples)</vt:lpstr>
      <vt:lpstr>Attributes of Works: Variant Title</vt:lpstr>
      <vt:lpstr>Attributes of Works:  Variant Title (MARC)</vt:lpstr>
      <vt:lpstr>Attributes of Works:  Variant Title (MARC examples)</vt:lpstr>
      <vt:lpstr>Attributes of Works: Form</vt:lpstr>
      <vt:lpstr>Work Authority Record Piedra de sol, Iliad</vt:lpstr>
      <vt:lpstr>Attributes of Works: Date</vt:lpstr>
      <vt:lpstr>Work Authority Record Piedra de sol</vt:lpstr>
      <vt:lpstr>Work Authority Record Iliad</vt:lpstr>
      <vt:lpstr>Attributes of Works: Place of Origin</vt:lpstr>
      <vt:lpstr>Recording the Place Attribute</vt:lpstr>
      <vt:lpstr>Recording the Place Attribute</vt:lpstr>
      <vt:lpstr>Work Authority Record Piedra de sol</vt:lpstr>
      <vt:lpstr>Work Authority Record Iliad</vt:lpstr>
      <vt:lpstr>Attributes of Works: Place of Origin</vt:lpstr>
      <vt:lpstr>Attributes of Works: Other Distinguishing Characteristics</vt:lpstr>
      <vt:lpstr>Attributes of Works: Other Distinguishing Characteristics</vt:lpstr>
      <vt:lpstr>Attributes of Works: Other RDA Elements</vt:lpstr>
      <vt:lpstr>A Brief Whirl Through Musical Works</vt:lpstr>
      <vt:lpstr>Attributes of Musical Works: Preferred Title</vt:lpstr>
      <vt:lpstr>Attributes of Musical Works: Preferred Title manipulation</vt:lpstr>
      <vt:lpstr>Attributes of Musical Works: Preferred Title manipulation</vt:lpstr>
      <vt:lpstr>Attributes of Musical Works: Preferred Title manipulation</vt:lpstr>
      <vt:lpstr>Attributes of Musical Works: Preferred Title manipulation</vt:lpstr>
      <vt:lpstr>Attributes of Musical Works: Medium of Performance</vt:lpstr>
      <vt:lpstr>Attributes of Musical Works: Medium of Performance</vt:lpstr>
      <vt:lpstr>Attributes of Musical Works: Numeric Designation</vt:lpstr>
      <vt:lpstr>Attributes of Musical Works: Numeric Designation</vt:lpstr>
      <vt:lpstr>Attributes of Musical Works: Key (6.17)</vt:lpstr>
      <vt:lpstr>Attributes of Musical Works: Key (6.17)</vt:lpstr>
      <vt:lpstr>Preferred Title of a Religious Work Sacred Scripture (Parts of the Bible)</vt:lpstr>
      <vt:lpstr>Bible Preferred Titles</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(RDA 6.27.1)</vt:lpstr>
      <vt:lpstr>Constructing the Authorized Access Point for a Work (MARC)</vt:lpstr>
      <vt:lpstr>Constructing the Authorized Access Point for a Musical Work</vt:lpstr>
      <vt:lpstr>Constructing the Authorized Access Point for a Musical Work</vt:lpstr>
      <vt:lpstr>Constructing the Authorized Access Point for a Musical Work (MARC)</vt:lpstr>
      <vt:lpstr>Constructing Variant Access Points for a Work (RDA 6.27.4)</vt:lpstr>
      <vt:lpstr>Related Works (RDA 25)</vt:lpstr>
      <vt:lpstr>Exercises</vt:lpstr>
      <vt:lpstr>RDA authority record core and non-core: work record</vt:lpstr>
      <vt:lpstr>RDA authority record core and non-core: work record</vt:lpstr>
      <vt:lpstr>Module 8 Describing Works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432</cp:revision>
  <dcterms:created xsi:type="dcterms:W3CDTF">2009-02-12T16:45:06Z</dcterms:created>
  <dcterms:modified xsi:type="dcterms:W3CDTF">2013-02-18T21:31:10Z</dcterms:modified>
</cp:coreProperties>
</file>